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51" r:id="rId5"/>
  </p:sldMasterIdLst>
  <p:notesMasterIdLst>
    <p:notesMasterId r:id="rId15"/>
  </p:notesMasterIdLst>
  <p:handoutMasterIdLst>
    <p:handoutMasterId r:id="rId16"/>
  </p:handoutMasterIdLst>
  <p:sldIdLst>
    <p:sldId id="284" r:id="rId6"/>
    <p:sldId id="288" r:id="rId7"/>
    <p:sldId id="316" r:id="rId8"/>
    <p:sldId id="289" r:id="rId9"/>
    <p:sldId id="320" r:id="rId10"/>
    <p:sldId id="318" r:id="rId11"/>
    <p:sldId id="323" r:id="rId12"/>
    <p:sldId id="321" r:id="rId13"/>
    <p:sldId id="322" r:id="rId14"/>
  </p:sldIdLst>
  <p:sldSz cx="9144000" cy="6858000" type="screen4x3"/>
  <p:notesSz cx="6799263" cy="99298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7F00"/>
    <a:srgbClr val="5C7784"/>
    <a:srgbClr val="A3B000"/>
    <a:srgbClr val="6F8462"/>
    <a:srgbClr val="97BE0D"/>
    <a:srgbClr val="4D4D4D"/>
    <a:srgbClr val="6E8909"/>
    <a:srgbClr val="5E715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570" autoAdjust="0"/>
  </p:normalViewPr>
  <p:slideViewPr>
    <p:cSldViewPr>
      <p:cViewPr varScale="1">
        <p:scale>
          <a:sx n="59" d="100"/>
          <a:sy n="59" d="100"/>
        </p:scale>
        <p:origin x="-12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customXml" Target="../customXml/item4.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dirty="0"/>
          </a:p>
        </p:txBody>
      </p:sp>
      <p:sp>
        <p:nvSpPr>
          <p:cNvPr id="8195" name="Rectangle 3"/>
          <p:cNvSpPr>
            <a:spLocks noGrp="1" noChangeArrowheads="1"/>
          </p:cNvSpPr>
          <p:nvPr>
            <p:ph type="dt" sz="quarter" idx="1"/>
          </p:nvPr>
        </p:nvSpPr>
        <p:spPr bwMode="auto">
          <a:xfrm>
            <a:off x="3851342"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dirty="0"/>
          </a:p>
        </p:txBody>
      </p:sp>
      <p:sp>
        <p:nvSpPr>
          <p:cNvPr id="8196" name="Rectangle 4"/>
          <p:cNvSpPr>
            <a:spLocks noGrp="1" noChangeArrowheads="1"/>
          </p:cNvSpPr>
          <p:nvPr>
            <p:ph type="ftr" sz="quarter" idx="2"/>
          </p:nvPr>
        </p:nvSpPr>
        <p:spPr bwMode="auto">
          <a:xfrm>
            <a:off x="0" y="9431599"/>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dirty="0"/>
          </a:p>
        </p:txBody>
      </p:sp>
      <p:sp>
        <p:nvSpPr>
          <p:cNvPr id="8197" name="Rectangle 5"/>
          <p:cNvSpPr>
            <a:spLocks noGrp="1" noChangeArrowheads="1"/>
          </p:cNvSpPr>
          <p:nvPr>
            <p:ph type="sldNum" sz="quarter" idx="3"/>
          </p:nvPr>
        </p:nvSpPr>
        <p:spPr bwMode="auto">
          <a:xfrm>
            <a:off x="3851342" y="9431599"/>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60D4B4A-39F0-4AEE-AFA9-E31CECB97F17}" type="slidenum">
              <a:rPr lang="fr-FR"/>
              <a:pPr>
                <a:defRPr/>
              </a:pPr>
              <a:t>‹N°›</a:t>
            </a:fld>
            <a:endParaRPr lang="fr-F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dirty="0"/>
          </a:p>
        </p:txBody>
      </p:sp>
      <p:sp>
        <p:nvSpPr>
          <p:cNvPr id="10243" name="Rectangle 3"/>
          <p:cNvSpPr>
            <a:spLocks noGrp="1" noChangeArrowheads="1"/>
          </p:cNvSpPr>
          <p:nvPr>
            <p:ph type="dt" idx="1"/>
          </p:nvPr>
        </p:nvSpPr>
        <p:spPr bwMode="auto">
          <a:xfrm>
            <a:off x="3851342"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dirty="0"/>
          </a:p>
        </p:txBody>
      </p:sp>
      <p:sp>
        <p:nvSpPr>
          <p:cNvPr id="27652" name="Rectangle 4"/>
          <p:cNvSpPr>
            <a:spLocks noGrp="1" noRot="1" noChangeAspect="1" noChangeArrowheads="1" noTextEdit="1"/>
          </p:cNvSpPr>
          <p:nvPr>
            <p:ph type="sldImg" idx="2"/>
          </p:nvPr>
        </p:nvSpPr>
        <p:spPr bwMode="auto">
          <a:xfrm>
            <a:off x="917575" y="744538"/>
            <a:ext cx="4964113" cy="372427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79927" y="4716661"/>
            <a:ext cx="5439410" cy="4468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0246" name="Rectangle 6"/>
          <p:cNvSpPr>
            <a:spLocks noGrp="1" noChangeArrowheads="1"/>
          </p:cNvSpPr>
          <p:nvPr>
            <p:ph type="ftr" sz="quarter" idx="4"/>
          </p:nvPr>
        </p:nvSpPr>
        <p:spPr bwMode="auto">
          <a:xfrm>
            <a:off x="0" y="9431599"/>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dirty="0"/>
          </a:p>
        </p:txBody>
      </p:sp>
      <p:sp>
        <p:nvSpPr>
          <p:cNvPr id="10247" name="Rectangle 7"/>
          <p:cNvSpPr>
            <a:spLocks noGrp="1" noChangeArrowheads="1"/>
          </p:cNvSpPr>
          <p:nvPr>
            <p:ph type="sldNum" sz="quarter" idx="5"/>
          </p:nvPr>
        </p:nvSpPr>
        <p:spPr bwMode="auto">
          <a:xfrm>
            <a:off x="3851342" y="9431599"/>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AB9E3DA-9584-4544-B53D-7C4CB193905E}"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AB9E3DA-9584-4544-B53D-7C4CB193905E}" type="slidenum">
              <a:rPr lang="fr-FR" smtClean="0"/>
              <a:pPr>
                <a:defRPr/>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AB9E3DA-9584-4544-B53D-7C4CB193905E}" type="slidenum">
              <a:rPr lang="fr-FR" smtClean="0"/>
              <a:pPr>
                <a:defRPr/>
              </a:pPr>
              <a:t>2</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200" dirty="0" smtClean="0"/>
              <a:t>The topics listed are out of the scope of the consultation. They are indeed important steps for the implementation of the target model of the European electricity market and are currently treated by RTE with its partners (TSOs and Power Exchanges). Feedback on these projects is regularly given to Regulators and Market Parties, for example during the SWE Stakeholders Group meetings and AESAG meetings.</a:t>
            </a:r>
          </a:p>
          <a:p>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SWE procedures are mainly harmonized with CWE-NWE procedures. RTE and its partners (TSOs and Power Exchanges) make all the efforts to prevent decoupling situations when defining the operational procedures.</a:t>
            </a:r>
          </a:p>
          <a:p>
            <a:pPr marL="0" marR="0" indent="0" algn="l" defTabSz="914400" rtl="0" eaLnBrk="0" fontAlgn="base" latinLnBrk="0" hangingPunct="0">
              <a:lnSpc>
                <a:spcPct val="100000"/>
              </a:lnSpc>
              <a:spcBef>
                <a:spcPct val="30000"/>
              </a:spcBef>
              <a:spcAft>
                <a:spcPct val="0"/>
              </a:spcAft>
              <a:buClrTx/>
              <a:buSzTx/>
              <a:buFontTx/>
              <a:buNone/>
              <a:tabLst/>
              <a:defRPr/>
            </a:pPr>
            <a:endParaRPr lang="fr-FR"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The use of the congestion rent is out of the scope of the consultation. </a:t>
            </a:r>
            <a:endParaRPr lang="fr-FR" sz="1200" dirty="0" smtClean="0"/>
          </a:p>
          <a:p>
            <a:endParaRPr lang="fr-FR" sz="1200" dirty="0" smtClean="0"/>
          </a:p>
        </p:txBody>
      </p:sp>
      <p:sp>
        <p:nvSpPr>
          <p:cNvPr id="4" name="Espace réservé du numéro de diapositive 3"/>
          <p:cNvSpPr>
            <a:spLocks noGrp="1"/>
          </p:cNvSpPr>
          <p:nvPr>
            <p:ph type="sldNum" sz="quarter" idx="10"/>
          </p:nvPr>
        </p:nvSpPr>
        <p:spPr/>
        <p:txBody>
          <a:bodyPr/>
          <a:lstStyle/>
          <a:p>
            <a:pPr>
              <a:defRPr/>
            </a:pPr>
            <a:fld id="{EAB9E3DA-9584-4544-B53D-7C4CB193905E}" type="slidenum">
              <a:rPr lang="fr-FR" smtClean="0"/>
              <a:pPr>
                <a:defRPr/>
              </a:pPr>
              <a:t>3</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RTE and the project partners make all the efforts to prevent decoupling situations and delays in the results publication. The nomination process is reduced to 30 minutes in MIBEL market only in ‘’technical constraints’’ or ‘’special markets situations’’ cases.</a:t>
            </a:r>
            <a:endParaRPr lang="fr-FR" sz="1200" dirty="0" smtClean="0"/>
          </a:p>
          <a:p>
            <a:endParaRPr lang="fr-FR"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These issues are specific to the Iberian MIBEL market. RTE will communicate to the project partners REE, REN and OMIE the concerns of the participants.</a:t>
            </a:r>
            <a:endParaRPr lang="fr-FR" sz="1200" dirty="0" smtClean="0"/>
          </a:p>
          <a:p>
            <a:endParaRPr lang="fr-FR" dirty="0" smtClean="0"/>
          </a:p>
          <a:p>
            <a:r>
              <a:rPr lang="fr-FR" dirty="0" smtClean="0"/>
              <a:t>RTE </a:t>
            </a:r>
            <a:r>
              <a:rPr lang="fr-FR" dirty="0" err="1" smtClean="0"/>
              <a:t>is</a:t>
            </a:r>
            <a:r>
              <a:rPr lang="fr-FR" dirty="0" smtClean="0"/>
              <a:t> </a:t>
            </a:r>
            <a:r>
              <a:rPr lang="fr-FR" dirty="0" err="1" smtClean="0"/>
              <a:t>exchanging</a:t>
            </a:r>
            <a:r>
              <a:rPr lang="fr-FR" dirty="0" smtClean="0"/>
              <a:t> </a:t>
            </a:r>
            <a:r>
              <a:rPr lang="fr-FR" dirty="0" err="1" smtClean="0"/>
              <a:t>with</a:t>
            </a:r>
            <a:r>
              <a:rPr lang="fr-FR" dirty="0" smtClean="0"/>
              <a:t> OMIE in </a:t>
            </a:r>
            <a:r>
              <a:rPr lang="fr-FR" dirty="0" err="1" smtClean="0"/>
              <a:t>order</a:t>
            </a:r>
            <a:r>
              <a:rPr lang="fr-FR" dirty="0" smtClean="0"/>
              <a:t> to </a:t>
            </a:r>
            <a:r>
              <a:rPr lang="fr-FR" dirty="0" err="1" smtClean="0"/>
              <a:t>answer</a:t>
            </a:r>
            <a:r>
              <a:rPr lang="fr-FR" dirty="0" smtClean="0"/>
              <a:t> the </a:t>
            </a:r>
            <a:r>
              <a:rPr lang="fr-FR" dirty="0" err="1" smtClean="0"/>
              <a:t>specific</a:t>
            </a:r>
            <a:r>
              <a:rPr lang="fr-FR" dirty="0" smtClean="0"/>
              <a:t> questions </a:t>
            </a:r>
            <a:r>
              <a:rPr lang="fr-FR" dirty="0" err="1" smtClean="0"/>
              <a:t>related</a:t>
            </a:r>
            <a:r>
              <a:rPr lang="fr-FR" dirty="0" smtClean="0"/>
              <a:t> to MIBEL.</a:t>
            </a:r>
            <a:endParaRPr lang="fr-FR" dirty="0"/>
          </a:p>
        </p:txBody>
      </p:sp>
      <p:sp>
        <p:nvSpPr>
          <p:cNvPr id="4" name="Espace réservé du numéro de diapositive 3"/>
          <p:cNvSpPr>
            <a:spLocks noGrp="1"/>
          </p:cNvSpPr>
          <p:nvPr>
            <p:ph type="sldNum" sz="quarter" idx="10"/>
          </p:nvPr>
        </p:nvSpPr>
        <p:spPr/>
        <p:txBody>
          <a:bodyPr/>
          <a:lstStyle/>
          <a:p>
            <a:pPr>
              <a:defRPr/>
            </a:pPr>
            <a:fld id="{EAB9E3DA-9584-4544-B53D-7C4CB193905E}" type="slidenum">
              <a:rPr lang="fr-FR" smtClean="0"/>
              <a:pPr>
                <a:defRPr/>
              </a:pPr>
              <a:t>4</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7500" lnSpcReduction="20000"/>
          </a:bodyPr>
          <a:lstStyle/>
          <a:p>
            <a:r>
              <a:rPr lang="en-US" sz="1200" dirty="0" smtClean="0"/>
              <a:t>An implementation plan for shadow auctions as fallback solution is currently being discussed by the project partners, for their introduction in the next months. The decoupling situation does not impact the possibility of using (nominating) yearly and monthly PTRs, as this process is performed before the day-ahead allocation.</a:t>
            </a:r>
          </a:p>
          <a:p>
            <a:endParaRPr lang="en-US" sz="1200" dirty="0" smtClean="0"/>
          </a:p>
        </p:txBody>
      </p:sp>
      <p:sp>
        <p:nvSpPr>
          <p:cNvPr id="4" name="Espace réservé du numéro de diapositive 3"/>
          <p:cNvSpPr>
            <a:spLocks noGrp="1"/>
          </p:cNvSpPr>
          <p:nvPr>
            <p:ph type="sldNum" sz="quarter" idx="10"/>
          </p:nvPr>
        </p:nvSpPr>
        <p:spPr/>
        <p:txBody>
          <a:bodyPr/>
          <a:lstStyle/>
          <a:p>
            <a:pPr>
              <a:defRPr/>
            </a:pPr>
            <a:fld id="{EAB9E3DA-9584-4544-B53D-7C4CB193905E}" type="slidenum">
              <a:rPr lang="fr-FR" smtClean="0"/>
              <a:pPr>
                <a:defRPr/>
              </a:pPr>
              <a:t>5</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The evolutions suggested cover different topics and RTE will inform the project partners about these requests. Some of these requests will be satisfied in the next months, in the framework of the evolutions that will be triggered by the entry into force of the CACM network codes. REE and RTE are currently working for the application of Harmonized Auction Rules to IFE by the end of 2014 and this could be the opportunity to remove price caps on compensations. The merger of Portugal and Spain areas is a topic specifically related to the Iberian Peninsula, that shall be discussed in the study on bidding areas foreseen by the CACM network code (see CACM Article ‘’</a:t>
            </a:r>
            <a:r>
              <a:rPr lang="en-US" sz="1200" kern="1200" dirty="0" err="1" smtClean="0">
                <a:solidFill>
                  <a:schemeClr val="tx1"/>
                </a:solidFill>
                <a:latin typeface="Arial" charset="0"/>
                <a:ea typeface="+mn-ea"/>
                <a:cs typeface="+mn-cs"/>
              </a:rPr>
              <a:t>Rewieving</a:t>
            </a:r>
            <a:r>
              <a:rPr lang="en-US" sz="1200" kern="1200" dirty="0" smtClean="0">
                <a:solidFill>
                  <a:schemeClr val="tx1"/>
                </a:solidFill>
                <a:latin typeface="Arial" charset="0"/>
                <a:ea typeface="+mn-ea"/>
                <a:cs typeface="+mn-cs"/>
              </a:rPr>
              <a:t> bidding zone configuration’’ and related articles for further details on the process). The participation of the SWE region to the intraday continuous allocation project is currently being investigated.</a:t>
            </a:r>
            <a:endParaRPr lang="fr-FR" sz="1200" kern="1200" dirty="0" smtClean="0">
              <a:solidFill>
                <a:schemeClr val="tx1"/>
              </a:solidFill>
              <a:latin typeface="Arial" charset="0"/>
              <a:ea typeface="+mn-ea"/>
              <a:cs typeface="+mn-cs"/>
            </a:endParaRPr>
          </a:p>
        </p:txBody>
      </p:sp>
      <p:sp>
        <p:nvSpPr>
          <p:cNvPr id="4" name="Espace réservé du numéro de diapositive 3"/>
          <p:cNvSpPr>
            <a:spLocks noGrp="1"/>
          </p:cNvSpPr>
          <p:nvPr>
            <p:ph type="sldNum" sz="quarter" idx="10"/>
          </p:nvPr>
        </p:nvSpPr>
        <p:spPr/>
        <p:txBody>
          <a:bodyPr/>
          <a:lstStyle/>
          <a:p>
            <a:pPr>
              <a:defRPr/>
            </a:pPr>
            <a:fld id="{EAB9E3DA-9584-4544-B53D-7C4CB193905E}" type="slidenum">
              <a:rPr lang="fr-FR" smtClean="0"/>
              <a:pPr>
                <a:defRPr/>
              </a:pPr>
              <a:t>8</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200" dirty="0" smtClean="0"/>
              <a:t>In order to satisfy this request, RTE proposes to organize a Stakeholders Group meeting of the SWE region, in collaboration with regulators, by fall 2014.</a:t>
            </a:r>
            <a:endParaRPr lang="fr-FR" sz="1200" dirty="0" smtClean="0"/>
          </a:p>
        </p:txBody>
      </p:sp>
      <p:sp>
        <p:nvSpPr>
          <p:cNvPr id="4" name="Espace réservé du numéro de diapositive 3"/>
          <p:cNvSpPr>
            <a:spLocks noGrp="1"/>
          </p:cNvSpPr>
          <p:nvPr>
            <p:ph type="sldNum" sz="quarter" idx="10"/>
          </p:nvPr>
        </p:nvSpPr>
        <p:spPr/>
        <p:txBody>
          <a:bodyPr/>
          <a:lstStyle/>
          <a:p>
            <a:pPr>
              <a:defRPr/>
            </a:pPr>
            <a:fld id="{EAB9E3DA-9584-4544-B53D-7C4CB193905E}" type="slidenum">
              <a:rPr lang="fr-FR" smtClean="0"/>
              <a:pPr>
                <a:defRPr/>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11" descr="fleche82"/>
          <p:cNvPicPr>
            <a:picLocks noChangeAspect="1" noChangeArrowheads="1"/>
          </p:cNvPicPr>
          <p:nvPr/>
        </p:nvPicPr>
        <p:blipFill>
          <a:blip r:embed="rId2" cstate="print"/>
          <a:srcRect/>
          <a:stretch>
            <a:fillRect/>
          </a:stretch>
        </p:blipFill>
        <p:spPr bwMode="auto">
          <a:xfrm>
            <a:off x="1471613" y="3716338"/>
            <a:ext cx="723900" cy="476250"/>
          </a:xfrm>
          <a:prstGeom prst="rect">
            <a:avLst/>
          </a:prstGeom>
          <a:noFill/>
          <a:ln w="9525">
            <a:noFill/>
            <a:miter lim="800000"/>
            <a:headEnd/>
            <a:tailEnd/>
          </a:ln>
        </p:spPr>
      </p:pic>
      <p:pic>
        <p:nvPicPr>
          <p:cNvPr id="5" name="Picture 14" descr="fond_haut"/>
          <p:cNvPicPr>
            <a:picLocks noChangeAspect="1" noChangeArrowheads="1"/>
          </p:cNvPicPr>
          <p:nvPr/>
        </p:nvPicPr>
        <p:blipFill>
          <a:blip r:embed="rId3" cstate="print"/>
          <a:srcRect/>
          <a:stretch>
            <a:fillRect/>
          </a:stretch>
        </p:blipFill>
        <p:spPr bwMode="auto">
          <a:xfrm>
            <a:off x="0" y="0"/>
            <a:ext cx="9144000" cy="3695700"/>
          </a:xfrm>
          <a:prstGeom prst="rect">
            <a:avLst/>
          </a:prstGeom>
          <a:noFill/>
          <a:ln w="9525">
            <a:noFill/>
            <a:miter lim="800000"/>
            <a:headEnd/>
            <a:tailEnd/>
          </a:ln>
        </p:spPr>
      </p:pic>
      <p:sp>
        <p:nvSpPr>
          <p:cNvPr id="6146" name="Rectangle 2"/>
          <p:cNvSpPr>
            <a:spLocks noGrp="1" noChangeArrowheads="1"/>
          </p:cNvSpPr>
          <p:nvPr>
            <p:ph type="ctrTitle"/>
          </p:nvPr>
        </p:nvSpPr>
        <p:spPr>
          <a:xfrm>
            <a:off x="2195513" y="3763963"/>
            <a:ext cx="6624637" cy="792162"/>
          </a:xfrm>
        </p:spPr>
        <p:txBody>
          <a:bodyPr/>
          <a:lstStyle>
            <a:lvl1pPr>
              <a:defRPr sz="2000" b="1">
                <a:solidFill>
                  <a:srgbClr val="5F929E"/>
                </a:solidFill>
              </a:defRPr>
            </a:lvl1pPr>
          </a:lstStyle>
          <a:p>
            <a:r>
              <a:rPr lang="fr-FR"/>
              <a:t>CLIQUEZ POUR MODIFIER LE STYLE DU TITRE</a:t>
            </a:r>
          </a:p>
        </p:txBody>
      </p:sp>
      <p:sp>
        <p:nvSpPr>
          <p:cNvPr id="6152" name="Rectangle 8"/>
          <p:cNvSpPr>
            <a:spLocks noGrp="1" noChangeArrowheads="1"/>
          </p:cNvSpPr>
          <p:nvPr>
            <p:ph type="subTitle" sz="quarter" idx="1"/>
          </p:nvPr>
        </p:nvSpPr>
        <p:spPr>
          <a:xfrm>
            <a:off x="2195513" y="4556125"/>
            <a:ext cx="6624637" cy="528638"/>
          </a:xfrm>
        </p:spPr>
        <p:txBody>
          <a:bodyPr/>
          <a:lstStyle>
            <a:lvl1pPr marL="0" indent="0">
              <a:buFont typeface="Arial" charset="0"/>
              <a:buNone/>
              <a:defRPr sz="1600">
                <a:solidFill>
                  <a:srgbClr val="A3B000"/>
                </a:solidFill>
              </a:defRPr>
            </a:lvl1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pPr>
              <a:defRPr/>
            </a:pPr>
            <a:fld id="{EE218AEC-025D-4246-AEB2-B9313FEAE5D3}"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81075"/>
            <a:ext cx="2057400" cy="525621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981075"/>
            <a:ext cx="6019800" cy="525621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pPr>
              <a:defRPr/>
            </a:pPr>
            <a:fld id="{0FCA9AF0-CD66-4570-B950-E18BD9E9AB7C}" type="slidenum">
              <a:rPr lang="fr-FR"/>
              <a:pPr>
                <a:defRPr/>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2" descr="fleche82"/>
          <p:cNvPicPr>
            <a:picLocks noChangeAspect="1" noChangeArrowheads="1"/>
          </p:cNvPicPr>
          <p:nvPr/>
        </p:nvPicPr>
        <p:blipFill>
          <a:blip r:embed="rId2" cstate="print"/>
          <a:srcRect/>
          <a:stretch>
            <a:fillRect/>
          </a:stretch>
        </p:blipFill>
        <p:spPr bwMode="auto">
          <a:xfrm>
            <a:off x="1471613" y="3716338"/>
            <a:ext cx="723900" cy="476250"/>
          </a:xfrm>
          <a:prstGeom prst="rect">
            <a:avLst/>
          </a:prstGeom>
          <a:noFill/>
          <a:ln w="9525">
            <a:noFill/>
            <a:miter lim="800000"/>
            <a:headEnd/>
            <a:tailEnd/>
          </a:ln>
        </p:spPr>
      </p:pic>
      <p:pic>
        <p:nvPicPr>
          <p:cNvPr id="5" name="Picture 3" descr="fond_haut"/>
          <p:cNvPicPr>
            <a:picLocks noChangeAspect="1" noChangeArrowheads="1"/>
          </p:cNvPicPr>
          <p:nvPr/>
        </p:nvPicPr>
        <p:blipFill>
          <a:blip r:embed="rId3" cstate="print"/>
          <a:srcRect/>
          <a:stretch>
            <a:fillRect/>
          </a:stretch>
        </p:blipFill>
        <p:spPr bwMode="auto">
          <a:xfrm>
            <a:off x="0" y="0"/>
            <a:ext cx="9144000" cy="3695700"/>
          </a:xfrm>
          <a:prstGeom prst="rect">
            <a:avLst/>
          </a:prstGeom>
          <a:noFill/>
          <a:ln w="9525">
            <a:noFill/>
            <a:miter lim="800000"/>
            <a:headEnd/>
            <a:tailEnd/>
          </a:ln>
        </p:spPr>
      </p:pic>
      <p:sp>
        <p:nvSpPr>
          <p:cNvPr id="59396" name="Rectangle 4"/>
          <p:cNvSpPr>
            <a:spLocks noGrp="1" noChangeArrowheads="1"/>
          </p:cNvSpPr>
          <p:nvPr>
            <p:ph type="ctrTitle"/>
          </p:nvPr>
        </p:nvSpPr>
        <p:spPr>
          <a:xfrm>
            <a:off x="2195513" y="3763963"/>
            <a:ext cx="6624637" cy="792162"/>
          </a:xfrm>
        </p:spPr>
        <p:txBody>
          <a:bodyPr/>
          <a:lstStyle>
            <a:lvl1pPr>
              <a:defRPr sz="2000" b="1">
                <a:solidFill>
                  <a:srgbClr val="5F929E"/>
                </a:solidFill>
              </a:defRPr>
            </a:lvl1pPr>
          </a:lstStyle>
          <a:p>
            <a:r>
              <a:rPr lang="fr-FR"/>
              <a:t>CLIQUEZ POUR MODIFIER LE STYLE DU TITRE</a:t>
            </a:r>
          </a:p>
        </p:txBody>
      </p:sp>
      <p:sp>
        <p:nvSpPr>
          <p:cNvPr id="59397" name="Rectangle 5"/>
          <p:cNvSpPr>
            <a:spLocks noGrp="1" noChangeArrowheads="1"/>
          </p:cNvSpPr>
          <p:nvPr>
            <p:ph type="subTitle" sz="quarter" idx="1"/>
          </p:nvPr>
        </p:nvSpPr>
        <p:spPr>
          <a:xfrm>
            <a:off x="2195513" y="4556125"/>
            <a:ext cx="6624637" cy="528638"/>
          </a:xfrm>
        </p:spPr>
        <p:txBody>
          <a:bodyPr/>
          <a:lstStyle>
            <a:lvl1pPr marL="0" indent="0">
              <a:buFont typeface="Arial" charset="0"/>
              <a:buNone/>
              <a:defRPr sz="1600">
                <a:solidFill>
                  <a:srgbClr val="A3B000"/>
                </a:solidFill>
              </a:defRPr>
            </a:lvl1pPr>
          </a:lstStyle>
          <a:p>
            <a:r>
              <a:rPr lang="fr-FR"/>
              <a:t>Cliquez pour modifier le style des sous-titres du masque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sz="quarter" idx="10"/>
          </p:nvPr>
        </p:nvSpPr>
        <p:spPr>
          <a:ln/>
        </p:spPr>
        <p:txBody>
          <a:bodyPr/>
          <a:lstStyle>
            <a:lvl1pPr>
              <a:defRPr/>
            </a:lvl1pPr>
          </a:lstStyle>
          <a:p>
            <a:pPr>
              <a:defRPr/>
            </a:pPr>
            <a:fld id="{4F8EF18A-113A-479E-9053-3923D648EA1F}" type="slidenum">
              <a:rPr lang="fr-FR"/>
              <a:pPr>
                <a:defRPr/>
              </a:pPr>
              <a:t>‹N°›</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5"/>
          <p:cNvSpPr>
            <a:spLocks noGrp="1" noChangeArrowheads="1"/>
          </p:cNvSpPr>
          <p:nvPr>
            <p:ph type="sldNum" sz="quarter" idx="10"/>
          </p:nvPr>
        </p:nvSpPr>
        <p:spPr>
          <a:ln/>
        </p:spPr>
        <p:txBody>
          <a:bodyPr/>
          <a:lstStyle>
            <a:lvl1pPr>
              <a:defRPr/>
            </a:lvl1pPr>
          </a:lstStyle>
          <a:p>
            <a:pPr>
              <a:defRPr/>
            </a:pPr>
            <a:fld id="{05E1B80F-DCB8-43E8-9374-078410B88311}" type="slidenum">
              <a:rPr lang="fr-FR"/>
              <a:pPr>
                <a:defRPr/>
              </a:pPr>
              <a:t>‹N°›</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989138"/>
            <a:ext cx="40386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9138"/>
            <a:ext cx="40386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noChangeArrowheads="1"/>
          </p:cNvSpPr>
          <p:nvPr>
            <p:ph type="sldNum" sz="quarter" idx="10"/>
          </p:nvPr>
        </p:nvSpPr>
        <p:spPr>
          <a:ln/>
        </p:spPr>
        <p:txBody>
          <a:bodyPr/>
          <a:lstStyle>
            <a:lvl1pPr>
              <a:defRPr/>
            </a:lvl1pPr>
          </a:lstStyle>
          <a:p>
            <a:pPr>
              <a:defRPr/>
            </a:pPr>
            <a:fld id="{C416E51D-CCD1-4C67-8587-97E95934FAA4}" type="slidenum">
              <a:rPr lang="fr-FR"/>
              <a:pPr>
                <a:defRPr/>
              </a:pPr>
              <a:t>‹N°›</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5"/>
          <p:cNvSpPr>
            <a:spLocks noGrp="1" noChangeArrowheads="1"/>
          </p:cNvSpPr>
          <p:nvPr>
            <p:ph type="sldNum" sz="quarter" idx="10"/>
          </p:nvPr>
        </p:nvSpPr>
        <p:spPr>
          <a:ln/>
        </p:spPr>
        <p:txBody>
          <a:bodyPr/>
          <a:lstStyle>
            <a:lvl1pPr>
              <a:defRPr/>
            </a:lvl1pPr>
          </a:lstStyle>
          <a:p>
            <a:pPr>
              <a:defRPr/>
            </a:pPr>
            <a:fld id="{836D29B7-ADBA-4A11-8B9B-4F67D09121C6}" type="slidenum">
              <a:rPr lang="fr-FR"/>
              <a:pPr>
                <a:defRPr/>
              </a:pPr>
              <a:t>‹N°›</a:t>
            </a:fld>
            <a:endParaRPr lang="fr-F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5"/>
          <p:cNvSpPr>
            <a:spLocks noGrp="1" noChangeArrowheads="1"/>
          </p:cNvSpPr>
          <p:nvPr>
            <p:ph type="sldNum" sz="quarter" idx="10"/>
          </p:nvPr>
        </p:nvSpPr>
        <p:spPr>
          <a:ln/>
        </p:spPr>
        <p:txBody>
          <a:bodyPr/>
          <a:lstStyle>
            <a:lvl1pPr>
              <a:defRPr/>
            </a:lvl1pPr>
          </a:lstStyle>
          <a:p>
            <a:pPr>
              <a:defRPr/>
            </a:pPr>
            <a:fld id="{811FAB8A-A4FA-4A2D-B638-2D79B3653F5E}" type="slidenum">
              <a:rPr lang="fr-FR"/>
              <a:pPr>
                <a:defRPr/>
              </a:pPr>
              <a:t>‹N°›</a:t>
            </a:fld>
            <a:endParaRPr lang="fr-F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49E50336-DDD5-4A49-A9B4-FE7A14EC9B44}" type="slidenum">
              <a:rPr lang="fr-FR"/>
              <a:pPr>
                <a:defRPr/>
              </a:pPr>
              <a:t>‹N°›</a:t>
            </a:fld>
            <a:endParaRPr lang="fr-F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sldNum" sz="quarter" idx="10"/>
          </p:nvPr>
        </p:nvSpPr>
        <p:spPr>
          <a:ln/>
        </p:spPr>
        <p:txBody>
          <a:bodyPr/>
          <a:lstStyle>
            <a:lvl1pPr>
              <a:defRPr/>
            </a:lvl1pPr>
          </a:lstStyle>
          <a:p>
            <a:pPr>
              <a:defRPr/>
            </a:pPr>
            <a:fld id="{D4D367A2-8E03-4CC6-BFD7-6875DAEA99F5}"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pPr>
              <a:defRPr/>
            </a:pPr>
            <a:fld id="{77D11853-2D08-4138-AB20-FDF90C9236CF}" type="slidenum">
              <a:rPr lang="fr-FR"/>
              <a:pPr>
                <a:defRPr/>
              </a:pPr>
              <a:t>‹N°›</a:t>
            </a:fld>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sldNum" sz="quarter" idx="10"/>
          </p:nvPr>
        </p:nvSpPr>
        <p:spPr>
          <a:ln/>
        </p:spPr>
        <p:txBody>
          <a:bodyPr/>
          <a:lstStyle>
            <a:lvl1pPr>
              <a:defRPr/>
            </a:lvl1pPr>
          </a:lstStyle>
          <a:p>
            <a:pPr>
              <a:defRPr/>
            </a:pPr>
            <a:fld id="{4DE9C4CB-3757-49D4-8822-A3661A971DF8}" type="slidenum">
              <a:rPr lang="fr-FR"/>
              <a:pPr>
                <a:defRPr/>
              </a:pPr>
              <a:t>‹N°›</a:t>
            </a:fld>
            <a:endParaRPr lang="fr-F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sz="quarter" idx="10"/>
          </p:nvPr>
        </p:nvSpPr>
        <p:spPr>
          <a:ln/>
        </p:spPr>
        <p:txBody>
          <a:bodyPr/>
          <a:lstStyle>
            <a:lvl1pPr>
              <a:defRPr/>
            </a:lvl1pPr>
          </a:lstStyle>
          <a:p>
            <a:pPr>
              <a:defRPr/>
            </a:pPr>
            <a:fld id="{62EDC9FF-4B27-44C0-9C5B-8162E9265C90}" type="slidenum">
              <a:rPr lang="fr-FR"/>
              <a:pPr>
                <a:defRPr/>
              </a:pPr>
              <a:t>‹N°›</a:t>
            </a:fld>
            <a:endParaRPr lang="fr-F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81075"/>
            <a:ext cx="2057400" cy="525621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981075"/>
            <a:ext cx="6019800" cy="525621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sz="quarter" idx="10"/>
          </p:nvPr>
        </p:nvSpPr>
        <p:spPr>
          <a:ln/>
        </p:spPr>
        <p:txBody>
          <a:bodyPr/>
          <a:lstStyle>
            <a:lvl1pPr>
              <a:defRPr/>
            </a:lvl1pPr>
          </a:lstStyle>
          <a:p>
            <a:pPr>
              <a:defRPr/>
            </a:pPr>
            <a:fld id="{76AA280C-0113-4E3E-A290-DC434DBD4F09}"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6"/>
          <p:cNvSpPr>
            <a:spLocks noGrp="1" noChangeArrowheads="1"/>
          </p:cNvSpPr>
          <p:nvPr>
            <p:ph type="sldNum" sz="quarter" idx="10"/>
          </p:nvPr>
        </p:nvSpPr>
        <p:spPr>
          <a:ln/>
        </p:spPr>
        <p:txBody>
          <a:bodyPr/>
          <a:lstStyle>
            <a:lvl1pPr>
              <a:defRPr/>
            </a:lvl1pPr>
          </a:lstStyle>
          <a:p>
            <a:pPr>
              <a:defRPr/>
            </a:pPr>
            <a:fld id="{496EB151-C450-42AF-B5A9-DBDAB1C9CD7B}"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989138"/>
            <a:ext cx="40386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9138"/>
            <a:ext cx="40386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sldNum" sz="quarter" idx="10"/>
          </p:nvPr>
        </p:nvSpPr>
        <p:spPr>
          <a:ln/>
        </p:spPr>
        <p:txBody>
          <a:bodyPr/>
          <a:lstStyle>
            <a:lvl1pPr>
              <a:defRPr/>
            </a:lvl1pPr>
          </a:lstStyle>
          <a:p>
            <a:pPr>
              <a:defRPr/>
            </a:pPr>
            <a:fld id="{80103791-BD35-4B9F-9A0A-4CFB882F0E51}"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6"/>
          <p:cNvSpPr>
            <a:spLocks noGrp="1" noChangeArrowheads="1"/>
          </p:cNvSpPr>
          <p:nvPr>
            <p:ph type="sldNum" sz="quarter" idx="10"/>
          </p:nvPr>
        </p:nvSpPr>
        <p:spPr>
          <a:ln/>
        </p:spPr>
        <p:txBody>
          <a:bodyPr/>
          <a:lstStyle>
            <a:lvl1pPr>
              <a:defRPr/>
            </a:lvl1pPr>
          </a:lstStyle>
          <a:p>
            <a:pPr>
              <a:defRPr/>
            </a:pPr>
            <a:fld id="{0EEFD7C7-A9CA-4A96-B20B-8198C49464BA}"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6"/>
          <p:cNvSpPr>
            <a:spLocks noGrp="1" noChangeArrowheads="1"/>
          </p:cNvSpPr>
          <p:nvPr>
            <p:ph type="sldNum" sz="quarter" idx="10"/>
          </p:nvPr>
        </p:nvSpPr>
        <p:spPr>
          <a:ln/>
        </p:spPr>
        <p:txBody>
          <a:bodyPr/>
          <a:lstStyle>
            <a:lvl1pPr>
              <a:defRPr/>
            </a:lvl1pPr>
          </a:lstStyle>
          <a:p>
            <a:pPr>
              <a:defRPr/>
            </a:pPr>
            <a:fld id="{43860D75-5EFE-4848-A39D-DFB6FF5FC0F2}"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6D23C87-2FCD-4F3B-A0EF-BC091A272FF3}"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pPr>
              <a:defRPr/>
            </a:pPr>
            <a:fld id="{9611BB73-5BD4-491D-A6AC-9CA9F7890E9D}"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pPr>
              <a:defRPr/>
            </a:pPr>
            <a:fld id="{89A7DD70-D1CE-45A4-BC8C-64177CCCE203}"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8" descr="frise_bas_05"/>
          <p:cNvPicPr>
            <a:picLocks noChangeAspect="1" noChangeArrowheads="1"/>
          </p:cNvPicPr>
          <p:nvPr/>
        </p:nvPicPr>
        <p:blipFill>
          <a:blip r:embed="rId13" cstate="print"/>
          <a:srcRect/>
          <a:stretch>
            <a:fillRect/>
          </a:stretch>
        </p:blipFill>
        <p:spPr bwMode="auto">
          <a:xfrm>
            <a:off x="0" y="6362700"/>
            <a:ext cx="9144000" cy="4953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467544" y="332656"/>
            <a:ext cx="8280920" cy="935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 style du titre</a:t>
            </a:r>
          </a:p>
        </p:txBody>
      </p:sp>
      <p:sp>
        <p:nvSpPr>
          <p:cNvPr id="2052" name="Rectangle 3"/>
          <p:cNvSpPr>
            <a:spLocks noGrp="1" noChangeArrowheads="1"/>
          </p:cNvSpPr>
          <p:nvPr>
            <p:ph type="body" idx="1"/>
          </p:nvPr>
        </p:nvSpPr>
        <p:spPr bwMode="auto">
          <a:xfrm>
            <a:off x="457200" y="1412776"/>
            <a:ext cx="8229600" cy="4824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4102" name="Rectangle 6"/>
          <p:cNvSpPr>
            <a:spLocks noGrp="1" noChangeArrowheads="1"/>
          </p:cNvSpPr>
          <p:nvPr>
            <p:ph type="sldNum" sz="quarter" idx="4"/>
          </p:nvPr>
        </p:nvSpPr>
        <p:spPr bwMode="auto">
          <a:xfrm>
            <a:off x="8675688" y="6589713"/>
            <a:ext cx="334962" cy="2238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DEFD3D4D-E373-451F-A81A-67A784144719}"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4055" r:id="rId1"/>
    <p:sldLayoutId id="2147484044" r:id="rId2"/>
    <p:sldLayoutId id="2147484043" r:id="rId3"/>
    <p:sldLayoutId id="2147484042" r:id="rId4"/>
    <p:sldLayoutId id="2147484041" r:id="rId5"/>
    <p:sldLayoutId id="2147484040" r:id="rId6"/>
    <p:sldLayoutId id="2147484039" r:id="rId7"/>
    <p:sldLayoutId id="2147484038" r:id="rId8"/>
    <p:sldLayoutId id="2147484037" r:id="rId9"/>
    <p:sldLayoutId id="2147484036" r:id="rId10"/>
    <p:sldLayoutId id="2147484035" r:id="rId11"/>
  </p:sldLayoutIdLst>
  <p:hf hdr="0" ftr="0" dt="0"/>
  <p:txStyles>
    <p:titleStyle>
      <a:lvl1pPr algn="l" rtl="0" eaLnBrk="0" fontAlgn="base" hangingPunct="0">
        <a:spcBef>
          <a:spcPct val="0"/>
        </a:spcBef>
        <a:spcAft>
          <a:spcPct val="0"/>
        </a:spcAft>
        <a:defRPr sz="2800">
          <a:solidFill>
            <a:srgbClr val="69A1AE"/>
          </a:solidFill>
          <a:latin typeface="+mj-lt"/>
          <a:ea typeface="+mj-ea"/>
          <a:cs typeface="+mj-cs"/>
        </a:defRPr>
      </a:lvl1pPr>
      <a:lvl2pPr algn="l" rtl="0" eaLnBrk="0" fontAlgn="base" hangingPunct="0">
        <a:spcBef>
          <a:spcPct val="0"/>
        </a:spcBef>
        <a:spcAft>
          <a:spcPct val="0"/>
        </a:spcAft>
        <a:defRPr sz="2800">
          <a:solidFill>
            <a:srgbClr val="69A1AE"/>
          </a:solidFill>
          <a:latin typeface="Arial" charset="0"/>
        </a:defRPr>
      </a:lvl2pPr>
      <a:lvl3pPr algn="l" rtl="0" eaLnBrk="0" fontAlgn="base" hangingPunct="0">
        <a:spcBef>
          <a:spcPct val="0"/>
        </a:spcBef>
        <a:spcAft>
          <a:spcPct val="0"/>
        </a:spcAft>
        <a:defRPr sz="2800">
          <a:solidFill>
            <a:srgbClr val="69A1AE"/>
          </a:solidFill>
          <a:latin typeface="Arial" charset="0"/>
        </a:defRPr>
      </a:lvl3pPr>
      <a:lvl4pPr algn="l" rtl="0" eaLnBrk="0" fontAlgn="base" hangingPunct="0">
        <a:spcBef>
          <a:spcPct val="0"/>
        </a:spcBef>
        <a:spcAft>
          <a:spcPct val="0"/>
        </a:spcAft>
        <a:defRPr sz="2800">
          <a:solidFill>
            <a:srgbClr val="69A1AE"/>
          </a:solidFill>
          <a:latin typeface="Arial" charset="0"/>
        </a:defRPr>
      </a:lvl4pPr>
      <a:lvl5pPr algn="l" rtl="0" eaLnBrk="0" fontAlgn="base" hangingPunct="0">
        <a:spcBef>
          <a:spcPct val="0"/>
        </a:spcBef>
        <a:spcAft>
          <a:spcPct val="0"/>
        </a:spcAft>
        <a:defRPr sz="2800">
          <a:solidFill>
            <a:srgbClr val="69A1AE"/>
          </a:solidFill>
          <a:latin typeface="Arial" charset="0"/>
        </a:defRPr>
      </a:lvl5pPr>
      <a:lvl6pPr marL="457200" algn="l" rtl="0" fontAlgn="base">
        <a:spcBef>
          <a:spcPct val="0"/>
        </a:spcBef>
        <a:spcAft>
          <a:spcPct val="0"/>
        </a:spcAft>
        <a:defRPr sz="2800">
          <a:solidFill>
            <a:srgbClr val="69A1AE"/>
          </a:solidFill>
          <a:latin typeface="Arial" charset="0"/>
        </a:defRPr>
      </a:lvl6pPr>
      <a:lvl7pPr marL="914400" algn="l" rtl="0" fontAlgn="base">
        <a:spcBef>
          <a:spcPct val="0"/>
        </a:spcBef>
        <a:spcAft>
          <a:spcPct val="0"/>
        </a:spcAft>
        <a:defRPr sz="2800">
          <a:solidFill>
            <a:srgbClr val="69A1AE"/>
          </a:solidFill>
          <a:latin typeface="Arial" charset="0"/>
        </a:defRPr>
      </a:lvl7pPr>
      <a:lvl8pPr marL="1371600" algn="l" rtl="0" fontAlgn="base">
        <a:spcBef>
          <a:spcPct val="0"/>
        </a:spcBef>
        <a:spcAft>
          <a:spcPct val="0"/>
        </a:spcAft>
        <a:defRPr sz="2800">
          <a:solidFill>
            <a:srgbClr val="69A1AE"/>
          </a:solidFill>
          <a:latin typeface="Arial" charset="0"/>
        </a:defRPr>
      </a:lvl8pPr>
      <a:lvl9pPr marL="1828800" algn="l" rtl="0" fontAlgn="base">
        <a:spcBef>
          <a:spcPct val="0"/>
        </a:spcBef>
        <a:spcAft>
          <a:spcPct val="0"/>
        </a:spcAft>
        <a:defRPr sz="2800">
          <a:solidFill>
            <a:srgbClr val="69A1AE"/>
          </a:solidFill>
          <a:latin typeface="Arial" charset="0"/>
        </a:defRPr>
      </a:lvl9pPr>
    </p:titleStyle>
    <p:bodyStyle>
      <a:lvl1pPr marL="342900" indent="-342900" algn="l" rtl="0" eaLnBrk="0" fontAlgn="base" hangingPunct="0">
        <a:spcBef>
          <a:spcPct val="20000"/>
        </a:spcBef>
        <a:spcAft>
          <a:spcPct val="0"/>
        </a:spcAft>
        <a:buClr>
          <a:schemeClr val="tx2"/>
        </a:buClr>
        <a:buFont typeface="Arial" charset="0"/>
        <a:buChar char="■"/>
        <a:defRPr sz="2400">
          <a:solidFill>
            <a:srgbClr val="6E8909"/>
          </a:solidFill>
          <a:latin typeface="+mn-lt"/>
          <a:ea typeface="+mn-ea"/>
          <a:cs typeface="+mn-cs"/>
        </a:defRPr>
      </a:lvl1pPr>
      <a:lvl2pPr marL="742950" indent="-285750" algn="l" rtl="0" eaLnBrk="0" fontAlgn="base" hangingPunct="0">
        <a:spcBef>
          <a:spcPct val="20000"/>
        </a:spcBef>
        <a:spcAft>
          <a:spcPct val="0"/>
        </a:spcAft>
        <a:buClr>
          <a:srgbClr val="EE7F00"/>
        </a:buClr>
        <a:buFont typeface="Wingdings" pitchFamily="2" charset="2"/>
        <a:buChar char="§"/>
        <a:defRPr sz="2000">
          <a:solidFill>
            <a:srgbClr val="5E7153"/>
          </a:solidFill>
          <a:latin typeface="+mn-lt"/>
        </a:defRPr>
      </a:lvl2pPr>
      <a:lvl3pPr marL="1143000" indent="-228600" algn="l" rtl="0" eaLnBrk="0" fontAlgn="base" hangingPunct="0">
        <a:spcBef>
          <a:spcPct val="20000"/>
        </a:spcBef>
        <a:spcAft>
          <a:spcPct val="0"/>
        </a:spcAft>
        <a:buChar char="•"/>
        <a:defRPr sz="1600">
          <a:solidFill>
            <a:srgbClr val="5E7153"/>
          </a:solidFill>
          <a:latin typeface="+mn-lt"/>
        </a:defRPr>
      </a:lvl3pPr>
      <a:lvl4pPr marL="1600200" indent="-228600" algn="l" rtl="0" eaLnBrk="0" fontAlgn="base" hangingPunct="0">
        <a:spcBef>
          <a:spcPct val="20000"/>
        </a:spcBef>
        <a:spcAft>
          <a:spcPct val="0"/>
        </a:spcAft>
        <a:buChar char="–"/>
        <a:defRPr sz="1400">
          <a:solidFill>
            <a:srgbClr val="4D4D4D"/>
          </a:solidFill>
          <a:latin typeface="+mn-lt"/>
        </a:defRPr>
      </a:lvl4pPr>
      <a:lvl5pPr marL="2057400" indent="-228600" algn="l" rtl="0" eaLnBrk="0" fontAlgn="base" hangingPunct="0">
        <a:spcBef>
          <a:spcPct val="20000"/>
        </a:spcBef>
        <a:spcAft>
          <a:spcPct val="0"/>
        </a:spcAft>
        <a:buChar char="»"/>
        <a:defRPr sz="1200">
          <a:solidFill>
            <a:srgbClr val="4D4D4D"/>
          </a:solidFill>
          <a:latin typeface="+mn-lt"/>
        </a:defRPr>
      </a:lvl5pPr>
      <a:lvl6pPr marL="2514600" indent="-228600" algn="l" rtl="0" fontAlgn="base">
        <a:spcBef>
          <a:spcPct val="20000"/>
        </a:spcBef>
        <a:spcAft>
          <a:spcPct val="0"/>
        </a:spcAft>
        <a:buChar char="»"/>
        <a:defRPr sz="1200">
          <a:solidFill>
            <a:srgbClr val="4D4D4D"/>
          </a:solidFill>
          <a:latin typeface="+mn-lt"/>
        </a:defRPr>
      </a:lvl6pPr>
      <a:lvl7pPr marL="2971800" indent="-228600" algn="l" rtl="0" fontAlgn="base">
        <a:spcBef>
          <a:spcPct val="20000"/>
        </a:spcBef>
        <a:spcAft>
          <a:spcPct val="0"/>
        </a:spcAft>
        <a:buChar char="»"/>
        <a:defRPr sz="1200">
          <a:solidFill>
            <a:srgbClr val="4D4D4D"/>
          </a:solidFill>
          <a:latin typeface="+mn-lt"/>
        </a:defRPr>
      </a:lvl7pPr>
      <a:lvl8pPr marL="3429000" indent="-228600" algn="l" rtl="0" fontAlgn="base">
        <a:spcBef>
          <a:spcPct val="20000"/>
        </a:spcBef>
        <a:spcAft>
          <a:spcPct val="0"/>
        </a:spcAft>
        <a:buChar char="»"/>
        <a:defRPr sz="1200">
          <a:solidFill>
            <a:srgbClr val="4D4D4D"/>
          </a:solidFill>
          <a:latin typeface="+mn-lt"/>
        </a:defRPr>
      </a:lvl8pPr>
      <a:lvl9pPr marL="3886200" indent="-228600" algn="l" rtl="0" fontAlgn="base">
        <a:spcBef>
          <a:spcPct val="20000"/>
        </a:spcBef>
        <a:spcAft>
          <a:spcPct val="0"/>
        </a:spcAft>
        <a:buChar char="»"/>
        <a:defRPr sz="1200">
          <a:solidFill>
            <a:srgbClr val="4D4D4D"/>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frise_bas_05"/>
          <p:cNvPicPr>
            <a:picLocks noChangeAspect="1" noChangeArrowheads="1"/>
          </p:cNvPicPr>
          <p:nvPr/>
        </p:nvPicPr>
        <p:blipFill>
          <a:blip r:embed="rId13" cstate="print"/>
          <a:srcRect/>
          <a:stretch>
            <a:fillRect/>
          </a:stretch>
        </p:blipFill>
        <p:spPr bwMode="auto">
          <a:xfrm>
            <a:off x="0" y="6362700"/>
            <a:ext cx="9144000" cy="495300"/>
          </a:xfrm>
          <a:prstGeom prst="rect">
            <a:avLst/>
          </a:prstGeom>
          <a:noFill/>
          <a:ln w="9525">
            <a:noFill/>
            <a:miter lim="800000"/>
            <a:headEnd/>
            <a:tailEnd/>
          </a:ln>
        </p:spPr>
      </p:pic>
      <p:sp>
        <p:nvSpPr>
          <p:cNvPr id="3075" name="Rectangle 3"/>
          <p:cNvSpPr>
            <a:spLocks noGrp="1" noChangeArrowheads="1"/>
          </p:cNvSpPr>
          <p:nvPr>
            <p:ph type="title"/>
          </p:nvPr>
        </p:nvSpPr>
        <p:spPr bwMode="auto">
          <a:xfrm>
            <a:off x="1187450" y="981075"/>
            <a:ext cx="7499350" cy="935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 style du titre</a:t>
            </a:r>
          </a:p>
        </p:txBody>
      </p:sp>
      <p:sp>
        <p:nvSpPr>
          <p:cNvPr id="3076" name="Rectangle 4"/>
          <p:cNvSpPr>
            <a:spLocks noGrp="1" noChangeArrowheads="1"/>
          </p:cNvSpPr>
          <p:nvPr>
            <p:ph type="body" idx="1"/>
          </p:nvPr>
        </p:nvSpPr>
        <p:spPr bwMode="auto">
          <a:xfrm>
            <a:off x="457200" y="1989138"/>
            <a:ext cx="8229600" cy="4248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8373" name="Rectangle 5"/>
          <p:cNvSpPr>
            <a:spLocks noGrp="1" noChangeArrowheads="1"/>
          </p:cNvSpPr>
          <p:nvPr>
            <p:ph type="sldNum" sz="quarter" idx="4"/>
          </p:nvPr>
        </p:nvSpPr>
        <p:spPr bwMode="auto">
          <a:xfrm>
            <a:off x="8675688" y="6589713"/>
            <a:ext cx="334962" cy="2238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ACCAB615-29BD-4C6E-ACD3-A5030C18ECC7}" type="slidenum">
              <a:rPr lang="fr-FR"/>
              <a:pPr>
                <a:defRPr/>
              </a:pPr>
              <a:t>‹N°›</a:t>
            </a:fld>
            <a:endParaRPr lang="fr-FR" dirty="0"/>
          </a:p>
        </p:txBody>
      </p:sp>
      <p:pic>
        <p:nvPicPr>
          <p:cNvPr id="3078" name="Picture 6" descr="frise_haut_03"/>
          <p:cNvPicPr>
            <a:picLocks noChangeAspect="1" noChangeArrowheads="1"/>
          </p:cNvPicPr>
          <p:nvPr/>
        </p:nvPicPr>
        <p:blipFill>
          <a:blip r:embed="rId14" cstate="print"/>
          <a:srcRect/>
          <a:stretch>
            <a:fillRect/>
          </a:stretch>
        </p:blipFill>
        <p:spPr bwMode="auto">
          <a:xfrm>
            <a:off x="0" y="0"/>
            <a:ext cx="9144000"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56" r:id="rId1"/>
    <p:sldLayoutId id="2147484054" r:id="rId2"/>
    <p:sldLayoutId id="2147484053" r:id="rId3"/>
    <p:sldLayoutId id="2147484052" r:id="rId4"/>
    <p:sldLayoutId id="2147484051" r:id="rId5"/>
    <p:sldLayoutId id="2147484050" r:id="rId6"/>
    <p:sldLayoutId id="2147484049" r:id="rId7"/>
    <p:sldLayoutId id="2147484048" r:id="rId8"/>
    <p:sldLayoutId id="2147484047" r:id="rId9"/>
    <p:sldLayoutId id="2147484046" r:id="rId10"/>
    <p:sldLayoutId id="2147484045" r:id="rId11"/>
  </p:sldLayoutIdLst>
  <p:hf hdr="0" ftr="0" dt="0"/>
  <p:txStyles>
    <p:titleStyle>
      <a:lvl1pPr algn="l" rtl="0" eaLnBrk="0" fontAlgn="base" hangingPunct="0">
        <a:spcBef>
          <a:spcPct val="0"/>
        </a:spcBef>
        <a:spcAft>
          <a:spcPct val="0"/>
        </a:spcAft>
        <a:defRPr sz="2800">
          <a:solidFill>
            <a:srgbClr val="69A1AE"/>
          </a:solidFill>
          <a:latin typeface="+mj-lt"/>
          <a:ea typeface="+mj-ea"/>
          <a:cs typeface="+mj-cs"/>
        </a:defRPr>
      </a:lvl1pPr>
      <a:lvl2pPr algn="l" rtl="0" eaLnBrk="0" fontAlgn="base" hangingPunct="0">
        <a:spcBef>
          <a:spcPct val="0"/>
        </a:spcBef>
        <a:spcAft>
          <a:spcPct val="0"/>
        </a:spcAft>
        <a:defRPr sz="2800">
          <a:solidFill>
            <a:srgbClr val="69A1AE"/>
          </a:solidFill>
          <a:latin typeface="Arial" charset="0"/>
        </a:defRPr>
      </a:lvl2pPr>
      <a:lvl3pPr algn="l" rtl="0" eaLnBrk="0" fontAlgn="base" hangingPunct="0">
        <a:spcBef>
          <a:spcPct val="0"/>
        </a:spcBef>
        <a:spcAft>
          <a:spcPct val="0"/>
        </a:spcAft>
        <a:defRPr sz="2800">
          <a:solidFill>
            <a:srgbClr val="69A1AE"/>
          </a:solidFill>
          <a:latin typeface="Arial" charset="0"/>
        </a:defRPr>
      </a:lvl3pPr>
      <a:lvl4pPr algn="l" rtl="0" eaLnBrk="0" fontAlgn="base" hangingPunct="0">
        <a:spcBef>
          <a:spcPct val="0"/>
        </a:spcBef>
        <a:spcAft>
          <a:spcPct val="0"/>
        </a:spcAft>
        <a:defRPr sz="2800">
          <a:solidFill>
            <a:srgbClr val="69A1AE"/>
          </a:solidFill>
          <a:latin typeface="Arial" charset="0"/>
        </a:defRPr>
      </a:lvl4pPr>
      <a:lvl5pPr algn="l" rtl="0" eaLnBrk="0" fontAlgn="base" hangingPunct="0">
        <a:spcBef>
          <a:spcPct val="0"/>
        </a:spcBef>
        <a:spcAft>
          <a:spcPct val="0"/>
        </a:spcAft>
        <a:defRPr sz="2800">
          <a:solidFill>
            <a:srgbClr val="69A1AE"/>
          </a:solidFill>
          <a:latin typeface="Arial" charset="0"/>
        </a:defRPr>
      </a:lvl5pPr>
      <a:lvl6pPr marL="457200" algn="l" rtl="0" fontAlgn="base">
        <a:spcBef>
          <a:spcPct val="0"/>
        </a:spcBef>
        <a:spcAft>
          <a:spcPct val="0"/>
        </a:spcAft>
        <a:defRPr sz="2800">
          <a:solidFill>
            <a:srgbClr val="69A1AE"/>
          </a:solidFill>
          <a:latin typeface="Arial" charset="0"/>
        </a:defRPr>
      </a:lvl6pPr>
      <a:lvl7pPr marL="914400" algn="l" rtl="0" fontAlgn="base">
        <a:spcBef>
          <a:spcPct val="0"/>
        </a:spcBef>
        <a:spcAft>
          <a:spcPct val="0"/>
        </a:spcAft>
        <a:defRPr sz="2800">
          <a:solidFill>
            <a:srgbClr val="69A1AE"/>
          </a:solidFill>
          <a:latin typeface="Arial" charset="0"/>
        </a:defRPr>
      </a:lvl7pPr>
      <a:lvl8pPr marL="1371600" algn="l" rtl="0" fontAlgn="base">
        <a:spcBef>
          <a:spcPct val="0"/>
        </a:spcBef>
        <a:spcAft>
          <a:spcPct val="0"/>
        </a:spcAft>
        <a:defRPr sz="2800">
          <a:solidFill>
            <a:srgbClr val="69A1AE"/>
          </a:solidFill>
          <a:latin typeface="Arial" charset="0"/>
        </a:defRPr>
      </a:lvl8pPr>
      <a:lvl9pPr marL="1828800" algn="l" rtl="0" fontAlgn="base">
        <a:spcBef>
          <a:spcPct val="0"/>
        </a:spcBef>
        <a:spcAft>
          <a:spcPct val="0"/>
        </a:spcAft>
        <a:defRPr sz="2800">
          <a:solidFill>
            <a:srgbClr val="69A1AE"/>
          </a:solidFill>
          <a:latin typeface="Arial" charset="0"/>
        </a:defRPr>
      </a:lvl9pPr>
    </p:titleStyle>
    <p:bodyStyle>
      <a:lvl1pPr marL="342900" indent="-342900" algn="l" rtl="0" eaLnBrk="0" fontAlgn="base" hangingPunct="0">
        <a:spcBef>
          <a:spcPct val="20000"/>
        </a:spcBef>
        <a:spcAft>
          <a:spcPct val="0"/>
        </a:spcAft>
        <a:buClr>
          <a:schemeClr val="tx2"/>
        </a:buClr>
        <a:buFont typeface="Arial" charset="0"/>
        <a:buChar char="■"/>
        <a:defRPr sz="2400">
          <a:solidFill>
            <a:srgbClr val="6E8909"/>
          </a:solidFill>
          <a:latin typeface="+mn-lt"/>
          <a:ea typeface="+mn-ea"/>
          <a:cs typeface="+mn-cs"/>
        </a:defRPr>
      </a:lvl1pPr>
      <a:lvl2pPr marL="742950" indent="-285750" algn="l" rtl="0" eaLnBrk="0" fontAlgn="base" hangingPunct="0">
        <a:spcBef>
          <a:spcPct val="20000"/>
        </a:spcBef>
        <a:spcAft>
          <a:spcPct val="0"/>
        </a:spcAft>
        <a:buClr>
          <a:srgbClr val="EE7F00"/>
        </a:buClr>
        <a:buFont typeface="Wingdings" pitchFamily="2" charset="2"/>
        <a:buChar char="§"/>
        <a:defRPr sz="2000">
          <a:solidFill>
            <a:srgbClr val="5E7153"/>
          </a:solidFill>
          <a:latin typeface="+mn-lt"/>
        </a:defRPr>
      </a:lvl2pPr>
      <a:lvl3pPr marL="1143000" indent="-228600" algn="l" rtl="0" eaLnBrk="0" fontAlgn="base" hangingPunct="0">
        <a:spcBef>
          <a:spcPct val="20000"/>
        </a:spcBef>
        <a:spcAft>
          <a:spcPct val="0"/>
        </a:spcAft>
        <a:buChar char="•"/>
        <a:defRPr sz="1600">
          <a:solidFill>
            <a:srgbClr val="5E7153"/>
          </a:solidFill>
          <a:latin typeface="+mn-lt"/>
        </a:defRPr>
      </a:lvl3pPr>
      <a:lvl4pPr marL="1600200" indent="-228600" algn="l" rtl="0" eaLnBrk="0" fontAlgn="base" hangingPunct="0">
        <a:spcBef>
          <a:spcPct val="20000"/>
        </a:spcBef>
        <a:spcAft>
          <a:spcPct val="0"/>
        </a:spcAft>
        <a:buChar char="–"/>
        <a:defRPr sz="1400">
          <a:solidFill>
            <a:srgbClr val="4D4D4D"/>
          </a:solidFill>
          <a:latin typeface="+mn-lt"/>
        </a:defRPr>
      </a:lvl4pPr>
      <a:lvl5pPr marL="2057400" indent="-228600" algn="l" rtl="0" eaLnBrk="0" fontAlgn="base" hangingPunct="0">
        <a:spcBef>
          <a:spcPct val="20000"/>
        </a:spcBef>
        <a:spcAft>
          <a:spcPct val="0"/>
        </a:spcAft>
        <a:buChar char="»"/>
        <a:defRPr sz="1200">
          <a:solidFill>
            <a:srgbClr val="4D4D4D"/>
          </a:solidFill>
          <a:latin typeface="+mn-lt"/>
        </a:defRPr>
      </a:lvl5pPr>
      <a:lvl6pPr marL="2514600" indent="-228600" algn="l" rtl="0" fontAlgn="base">
        <a:spcBef>
          <a:spcPct val="20000"/>
        </a:spcBef>
        <a:spcAft>
          <a:spcPct val="0"/>
        </a:spcAft>
        <a:buChar char="»"/>
        <a:defRPr sz="1200">
          <a:solidFill>
            <a:srgbClr val="4D4D4D"/>
          </a:solidFill>
          <a:latin typeface="+mn-lt"/>
        </a:defRPr>
      </a:lvl6pPr>
      <a:lvl7pPr marL="2971800" indent="-228600" algn="l" rtl="0" fontAlgn="base">
        <a:spcBef>
          <a:spcPct val="20000"/>
        </a:spcBef>
        <a:spcAft>
          <a:spcPct val="0"/>
        </a:spcAft>
        <a:buChar char="»"/>
        <a:defRPr sz="1200">
          <a:solidFill>
            <a:srgbClr val="4D4D4D"/>
          </a:solidFill>
          <a:latin typeface="+mn-lt"/>
        </a:defRPr>
      </a:lvl7pPr>
      <a:lvl8pPr marL="3429000" indent="-228600" algn="l" rtl="0" fontAlgn="base">
        <a:spcBef>
          <a:spcPct val="20000"/>
        </a:spcBef>
        <a:spcAft>
          <a:spcPct val="0"/>
        </a:spcAft>
        <a:buChar char="»"/>
        <a:defRPr sz="1200">
          <a:solidFill>
            <a:srgbClr val="4D4D4D"/>
          </a:solidFill>
          <a:latin typeface="+mn-lt"/>
        </a:defRPr>
      </a:lvl8pPr>
      <a:lvl9pPr marL="3886200" indent="-228600" algn="l" rtl="0" fontAlgn="base">
        <a:spcBef>
          <a:spcPct val="20000"/>
        </a:spcBef>
        <a:spcAft>
          <a:spcPct val="0"/>
        </a:spcAft>
        <a:buChar char="»"/>
        <a:defRPr sz="1200">
          <a:solidFill>
            <a:srgbClr val="4D4D4D"/>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clients.rte-france.com/lang/fr/clients_traders_fournisseurs/services_clients/inter_france_espagne.j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ctrTitle"/>
          </p:nvPr>
        </p:nvSpPr>
        <p:spPr/>
        <p:txBody>
          <a:bodyPr/>
          <a:lstStyle/>
          <a:p>
            <a:r>
              <a:rPr lang="fr-FR" dirty="0" smtClean="0"/>
              <a:t>Feedback </a:t>
            </a:r>
            <a:r>
              <a:rPr lang="fr-FR" dirty="0" smtClean="0"/>
              <a:t>on the SWE </a:t>
            </a:r>
            <a:r>
              <a:rPr lang="fr-FR" dirty="0" err="1" smtClean="0"/>
              <a:t>coupling</a:t>
            </a:r>
            <a:r>
              <a:rPr lang="fr-FR" dirty="0" smtClean="0"/>
              <a:t> Public </a:t>
            </a:r>
            <a:r>
              <a:rPr lang="fr-FR" dirty="0" smtClean="0"/>
              <a:t>Consultation</a:t>
            </a:r>
            <a:endParaRPr lang="fr-FR" dirty="0" smtClean="0"/>
          </a:p>
        </p:txBody>
      </p:sp>
      <p:sp>
        <p:nvSpPr>
          <p:cNvPr id="8195" name="Sous-titre 2"/>
          <p:cNvSpPr>
            <a:spLocks noGrp="1"/>
          </p:cNvSpPr>
          <p:nvPr>
            <p:ph type="subTitle" sz="quarter" idx="1"/>
          </p:nvPr>
        </p:nvSpPr>
        <p:spPr/>
        <p:txBody>
          <a:bodyPr/>
          <a:lstStyle/>
          <a:p>
            <a:pPr eaLnBrk="1" hangingPunct="1"/>
            <a:r>
              <a:rPr lang="pt-BR" dirty="0" smtClean="0"/>
              <a:t>Imeplementation Group meeting – 7th april 2014</a:t>
            </a:r>
            <a:endParaRPr lang="fr-FR" dirty="0" smtClean="0"/>
          </a:p>
        </p:txBody>
      </p:sp>
      <p:pic>
        <p:nvPicPr>
          <p:cNvPr id="8198" name="Picture 6"/>
          <p:cNvPicPr>
            <a:picLocks noChangeAspect="1" noChangeArrowheads="1"/>
          </p:cNvPicPr>
          <p:nvPr/>
        </p:nvPicPr>
        <p:blipFill>
          <a:blip r:embed="rId3" cstate="print"/>
          <a:srcRect/>
          <a:stretch>
            <a:fillRect/>
          </a:stretch>
        </p:blipFill>
        <p:spPr bwMode="auto">
          <a:xfrm>
            <a:off x="7019925" y="6165850"/>
            <a:ext cx="1809750" cy="571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consultation</a:t>
            </a:r>
            <a:endParaRPr lang="fr-FR" dirty="0"/>
          </a:p>
        </p:txBody>
      </p:sp>
      <p:sp>
        <p:nvSpPr>
          <p:cNvPr id="3" name="Espace réservé du contenu 2"/>
          <p:cNvSpPr>
            <a:spLocks noGrp="1"/>
          </p:cNvSpPr>
          <p:nvPr>
            <p:ph idx="1"/>
          </p:nvPr>
        </p:nvSpPr>
        <p:spPr>
          <a:xfrm>
            <a:off x="457200" y="1124744"/>
            <a:ext cx="8229600" cy="4824512"/>
          </a:xfrm>
        </p:spPr>
        <p:txBody>
          <a:bodyPr/>
          <a:lstStyle/>
          <a:p>
            <a:r>
              <a:rPr lang="en-US" sz="2000" dirty="0" smtClean="0"/>
              <a:t>A public consultation on the SWE Day-Ahead Market Coupling has been carried out from the 17</a:t>
            </a:r>
            <a:r>
              <a:rPr lang="en-US" sz="2000" baseline="30000" dirty="0" smtClean="0"/>
              <a:t>th</a:t>
            </a:r>
            <a:r>
              <a:rPr lang="en-US" sz="2000" dirty="0" smtClean="0"/>
              <a:t> to the 31</a:t>
            </a:r>
            <a:r>
              <a:rPr lang="en-US" sz="2000" baseline="30000" dirty="0" smtClean="0"/>
              <a:t>st</a:t>
            </a:r>
            <a:r>
              <a:rPr lang="en-US" sz="2000" dirty="0" smtClean="0"/>
              <a:t> of March by RTE.</a:t>
            </a:r>
            <a:endParaRPr lang="fr-FR" sz="2000" dirty="0" smtClean="0"/>
          </a:p>
          <a:p>
            <a:r>
              <a:rPr lang="en-US" sz="2000" dirty="0" smtClean="0"/>
              <a:t>The documents and materials used for the public consultation are available at the following address:</a:t>
            </a:r>
            <a:endParaRPr lang="fr-FR" sz="2000" dirty="0" smtClean="0"/>
          </a:p>
          <a:p>
            <a:pPr>
              <a:buNone/>
            </a:pPr>
            <a:r>
              <a:rPr lang="en-US" sz="1200" u="sng" dirty="0" smtClean="0">
                <a:hlinkClick r:id="rId3"/>
              </a:rPr>
              <a:t>http://clients.rte-france.com/lang/fr/clients_traders_fournisseurs/services_clients/inter_france_espagne.jsp</a:t>
            </a:r>
            <a:r>
              <a:rPr lang="en-US" sz="1200" dirty="0" smtClean="0"/>
              <a:t> </a:t>
            </a:r>
          </a:p>
          <a:p>
            <a:r>
              <a:rPr lang="en-US" sz="2000" dirty="0" smtClean="0"/>
              <a:t>The public consultation covered the following topics: </a:t>
            </a:r>
            <a:endParaRPr lang="fr-FR" sz="2000" dirty="0" smtClean="0"/>
          </a:p>
          <a:p>
            <a:pPr lvl="1"/>
            <a:r>
              <a:rPr lang="en-US" sz="1600" dirty="0" smtClean="0"/>
              <a:t>the main principles and functioning of the market coupling;</a:t>
            </a:r>
            <a:endParaRPr lang="fr-FR" sz="1600" dirty="0" smtClean="0"/>
          </a:p>
          <a:p>
            <a:pPr lvl="1"/>
            <a:r>
              <a:rPr lang="en-US" sz="1600" dirty="0" smtClean="0"/>
              <a:t>the timings of the normal process and of other possible coupling scenarios;</a:t>
            </a:r>
            <a:endParaRPr lang="fr-FR" sz="1600" dirty="0" smtClean="0"/>
          </a:p>
          <a:p>
            <a:pPr lvl="1"/>
            <a:r>
              <a:rPr lang="en-US" sz="1600" dirty="0" smtClean="0"/>
              <a:t>the possible fallback solutions; </a:t>
            </a:r>
            <a:endParaRPr lang="fr-FR" sz="1600" dirty="0" smtClean="0"/>
          </a:p>
          <a:p>
            <a:pPr lvl="1"/>
            <a:r>
              <a:rPr lang="en-US" sz="1600" dirty="0" smtClean="0"/>
              <a:t>the existing price and bids caps on the French and on the Iberian electricity </a:t>
            </a:r>
            <a:r>
              <a:rPr lang="en-US" sz="1600" dirty="0" smtClean="0"/>
              <a:t>market;</a:t>
            </a:r>
            <a:endParaRPr lang="fr-FR" sz="1600" dirty="0" smtClean="0"/>
          </a:p>
          <a:p>
            <a:pPr lvl="1"/>
            <a:r>
              <a:rPr lang="en-US" sz="1600" dirty="0" smtClean="0"/>
              <a:t>A new version of the Import-Export Rules on the French Public Power Transmission </a:t>
            </a:r>
            <a:r>
              <a:rPr lang="en-US" sz="1600" dirty="0" smtClean="0"/>
              <a:t>System</a:t>
            </a:r>
            <a:r>
              <a:rPr lang="en-US" sz="1600" dirty="0" smtClean="0"/>
              <a:t>;</a:t>
            </a:r>
            <a:endParaRPr lang="en-US" sz="1600" dirty="0" smtClean="0"/>
          </a:p>
          <a:p>
            <a:pPr lvl="1"/>
            <a:r>
              <a:rPr lang="en-US" sz="1600" dirty="0" smtClean="0"/>
              <a:t>Open question.</a:t>
            </a:r>
            <a:endParaRPr lang="fr-FR" sz="1600" dirty="0" smtClean="0"/>
          </a:p>
          <a:p>
            <a:pPr marL="342900" lvl="1" indent="-342900">
              <a:buClr>
                <a:schemeClr val="tx2"/>
              </a:buClr>
              <a:buFont typeface="Arial" charset="0"/>
              <a:buChar char="■"/>
            </a:pPr>
            <a:r>
              <a:rPr lang="en-US" dirty="0" smtClean="0">
                <a:solidFill>
                  <a:srgbClr val="6E8909"/>
                </a:solidFill>
                <a:ea typeface="+mn-ea"/>
                <a:cs typeface="+mn-cs"/>
              </a:rPr>
              <a:t>Three market parties answered to the consultation</a:t>
            </a:r>
            <a:endParaRPr lang="fr-FR" dirty="0" smtClean="0">
              <a:solidFill>
                <a:srgbClr val="6E8909"/>
              </a:solidFill>
              <a:ea typeface="+mn-ea"/>
              <a:cs typeface="+mn-cs"/>
            </a:endParaRPr>
          </a:p>
          <a:p>
            <a:pPr marL="342900" lvl="1" indent="-342900">
              <a:buClr>
                <a:schemeClr val="tx2"/>
              </a:buClr>
              <a:buFont typeface="Arial" charset="0"/>
              <a:buChar char="■"/>
            </a:pPr>
            <a:r>
              <a:rPr lang="en-ZA" dirty="0" smtClean="0">
                <a:solidFill>
                  <a:srgbClr val="6E8909"/>
                </a:solidFill>
                <a:ea typeface="+mn-ea"/>
                <a:cs typeface="+mn-cs"/>
              </a:rPr>
              <a:t>The analyses of the answers will be submitted to CRE in the next days</a:t>
            </a:r>
            <a:endParaRPr lang="en-ZA" dirty="0">
              <a:solidFill>
                <a:srgbClr val="6E8909"/>
              </a:solidFill>
              <a:ea typeface="+mn-ea"/>
              <a:cs typeface="+mn-cs"/>
            </a:endParaRPr>
          </a:p>
        </p:txBody>
      </p:sp>
      <p:sp>
        <p:nvSpPr>
          <p:cNvPr id="4" name="Espace réservé du numéro de diapositive 3"/>
          <p:cNvSpPr>
            <a:spLocks noGrp="1"/>
          </p:cNvSpPr>
          <p:nvPr>
            <p:ph type="sldNum" sz="quarter" idx="10"/>
          </p:nvPr>
        </p:nvSpPr>
        <p:spPr/>
        <p:txBody>
          <a:bodyPr/>
          <a:lstStyle/>
          <a:p>
            <a:pPr>
              <a:defRPr/>
            </a:pPr>
            <a:fld id="{77D11853-2D08-4138-AB20-FDF90C9236CF}" type="slidenum">
              <a:rPr lang="fr-FR" smtClean="0"/>
              <a:pPr>
                <a:defRPr/>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en-US" b="1" dirty="0" smtClean="0"/>
              <a:t>Day Ahead Market Coupling Main Principles</a:t>
            </a:r>
            <a:endParaRPr lang="fr-FR" b="1" dirty="0"/>
          </a:p>
        </p:txBody>
      </p:sp>
      <p:sp>
        <p:nvSpPr>
          <p:cNvPr id="3" name="Espace réservé du contenu 2"/>
          <p:cNvSpPr>
            <a:spLocks noGrp="1"/>
          </p:cNvSpPr>
          <p:nvPr>
            <p:ph idx="1"/>
          </p:nvPr>
        </p:nvSpPr>
        <p:spPr/>
        <p:txBody>
          <a:bodyPr/>
          <a:lstStyle/>
          <a:p>
            <a:r>
              <a:rPr lang="en-US" sz="1800" b="1" dirty="0" smtClean="0"/>
              <a:t>All participants to the consultation agrees with the main principles of the SWE day-ahead market coupling, recognizing it as an important milestone for an efficient European electricity market</a:t>
            </a:r>
            <a:endParaRPr lang="fr-FR" sz="1800" b="1" dirty="0" smtClean="0"/>
          </a:p>
          <a:p>
            <a:r>
              <a:rPr lang="en-US" sz="1800" dirty="0" smtClean="0"/>
              <a:t>One party expects ‘’…such cooperation to yield rapid improvements in coordinated cross-border capacity calculation, the allocation of capacity rights in forward timeframes at all borders, the development of efficient cross-border intraday continuous trading markets and the compatibility of national balancing arrangements.”</a:t>
            </a:r>
            <a:endParaRPr lang="fr-FR" sz="1800" dirty="0" smtClean="0"/>
          </a:p>
          <a:p>
            <a:r>
              <a:rPr lang="en-US" sz="1800" dirty="0" smtClean="0"/>
              <a:t>One party stressed the need to ‘’harmonize operational procedures and features of markets and to make them robust enough to prevent situations such as the decoupling of markets.’’</a:t>
            </a:r>
            <a:endParaRPr lang="fr-FR" sz="1800" dirty="0" smtClean="0"/>
          </a:p>
          <a:p>
            <a:r>
              <a:rPr lang="en-GB" sz="1800" dirty="0" smtClean="0"/>
              <a:t>One party stressed that the congestion rent should be used to pay for the compensations to the capacity holders in case of curtailment, pay for the balancing actions within each system and, in the case of Spain, use the surplus to finance new interconnection capacity.</a:t>
            </a:r>
            <a:endParaRPr lang="fr-FR" sz="1800" dirty="0" smtClean="0"/>
          </a:p>
          <a:p>
            <a:endParaRPr lang="fr-FR" sz="1800" dirty="0"/>
          </a:p>
        </p:txBody>
      </p:sp>
      <p:sp>
        <p:nvSpPr>
          <p:cNvPr id="4" name="Espace réservé du numéro de diapositive 3"/>
          <p:cNvSpPr>
            <a:spLocks noGrp="1"/>
          </p:cNvSpPr>
          <p:nvPr>
            <p:ph type="sldNum" sz="quarter" idx="10"/>
          </p:nvPr>
        </p:nvSpPr>
        <p:spPr/>
        <p:txBody>
          <a:bodyPr/>
          <a:lstStyle/>
          <a:p>
            <a:pPr>
              <a:defRPr/>
            </a:pPr>
            <a:fld id="{77D11853-2D08-4138-AB20-FDF90C9236CF}" type="slidenum">
              <a:rPr lang="fr-FR" smtClean="0"/>
              <a:pPr>
                <a:defRPr/>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en-US" b="1" dirty="0" smtClean="0"/>
              <a:t>Timings and price coupling scenarios</a:t>
            </a:r>
            <a:endParaRPr lang="fr-FR" b="1" dirty="0"/>
          </a:p>
        </p:txBody>
      </p:sp>
      <p:sp>
        <p:nvSpPr>
          <p:cNvPr id="3" name="Espace réservé du contenu 2"/>
          <p:cNvSpPr>
            <a:spLocks noGrp="1"/>
          </p:cNvSpPr>
          <p:nvPr>
            <p:ph idx="1"/>
          </p:nvPr>
        </p:nvSpPr>
        <p:spPr/>
        <p:txBody>
          <a:bodyPr/>
          <a:lstStyle/>
          <a:p>
            <a:r>
              <a:rPr lang="en-US" sz="1800" dirty="0" smtClean="0"/>
              <a:t>One party highlighted the importance of harmonized timings across Europe in order to avoid discrimination of market participants in the pan-European market.</a:t>
            </a:r>
            <a:endParaRPr lang="fr-FR" sz="1800" dirty="0" smtClean="0"/>
          </a:p>
          <a:p>
            <a:r>
              <a:rPr lang="en-US" sz="1800" dirty="0" smtClean="0"/>
              <a:t>One party stressed the need to respect the deadline for market results publication, in order not to impact the following processes, even in cases of ‘’technical constraints” or “special market situations’’ (whose definition is not clear). The notification process time slot should be maintained at 60 minutes.</a:t>
            </a:r>
            <a:endParaRPr lang="fr-FR" sz="1800" dirty="0" smtClean="0"/>
          </a:p>
          <a:p>
            <a:endParaRPr lang="fr-FR" sz="1800" dirty="0" smtClean="0"/>
          </a:p>
          <a:p>
            <a:r>
              <a:rPr lang="en-US" sz="1800" dirty="0" smtClean="0"/>
              <a:t>Two parties </a:t>
            </a:r>
            <a:r>
              <a:rPr lang="en-US" sz="1800" dirty="0" smtClean="0"/>
              <a:t>asked for earlier results publication in Spain and </a:t>
            </a:r>
            <a:r>
              <a:rPr lang="en-US" sz="1800" dirty="0" smtClean="0"/>
              <a:t>Portugal (12:55 instead of 13:00).</a:t>
            </a:r>
          </a:p>
          <a:p>
            <a:r>
              <a:rPr lang="en-US" sz="1800" dirty="0" smtClean="0"/>
              <a:t>One party asked for a check of market results by REN</a:t>
            </a:r>
            <a:r>
              <a:rPr lang="en-US" sz="1800" dirty="0" smtClean="0"/>
              <a:t>.</a:t>
            </a:r>
            <a:endParaRPr lang="fr-FR" sz="1800" dirty="0" smtClean="0"/>
          </a:p>
          <a:p>
            <a:r>
              <a:rPr lang="en-US" sz="1800" dirty="0" smtClean="0"/>
              <a:t>One Party asked to investigate fallback solutions in case OMIE is not able to provide market results for Spain and Portugal: PMB results could be used as fallback.</a:t>
            </a:r>
            <a:endParaRPr lang="fr-FR" sz="1800" dirty="0" smtClean="0"/>
          </a:p>
          <a:p>
            <a:endParaRPr lang="fr-FR" sz="1800" dirty="0" smtClean="0"/>
          </a:p>
          <a:p>
            <a:r>
              <a:rPr lang="en-US" sz="1800" dirty="0" smtClean="0"/>
              <a:t>One Party made some specific questions related to some </a:t>
            </a:r>
            <a:r>
              <a:rPr lang="en-US" sz="1800" dirty="0" smtClean="0"/>
              <a:t>timings </a:t>
            </a:r>
            <a:r>
              <a:rPr lang="en-US" sz="1800" dirty="0" smtClean="0"/>
              <a:t>in MIBEL market. </a:t>
            </a:r>
            <a:endParaRPr lang="fr-FR" sz="1800" dirty="0"/>
          </a:p>
        </p:txBody>
      </p:sp>
      <p:sp>
        <p:nvSpPr>
          <p:cNvPr id="4" name="Espace réservé du numéro de diapositive 3"/>
          <p:cNvSpPr>
            <a:spLocks noGrp="1"/>
          </p:cNvSpPr>
          <p:nvPr>
            <p:ph type="sldNum" sz="quarter" idx="10"/>
          </p:nvPr>
        </p:nvSpPr>
        <p:spPr/>
        <p:txBody>
          <a:bodyPr/>
          <a:lstStyle/>
          <a:p>
            <a:pPr>
              <a:defRPr/>
            </a:pPr>
            <a:fld id="{77D11853-2D08-4138-AB20-FDF90C9236CF}" type="slidenum">
              <a:rPr lang="fr-FR" smtClean="0"/>
              <a:pPr>
                <a:defRPr/>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Fallback solution</a:t>
            </a:r>
            <a:endParaRPr lang="fr-FR" dirty="0"/>
          </a:p>
        </p:txBody>
      </p:sp>
      <p:sp>
        <p:nvSpPr>
          <p:cNvPr id="3" name="Espace réservé du contenu 2"/>
          <p:cNvSpPr>
            <a:spLocks noGrp="1"/>
          </p:cNvSpPr>
          <p:nvPr>
            <p:ph idx="1"/>
          </p:nvPr>
        </p:nvSpPr>
        <p:spPr/>
        <p:txBody>
          <a:bodyPr/>
          <a:lstStyle/>
          <a:p>
            <a:r>
              <a:rPr lang="en-GB" sz="1600" b="1" dirty="0" smtClean="0"/>
              <a:t>All participants to the consultation supported shadow auctions as harmonized fallback solution</a:t>
            </a:r>
            <a:r>
              <a:rPr lang="en-GB" sz="1600" dirty="0" smtClean="0"/>
              <a:t>, provided that a testing period for adapting IT systems is given and that the notification slot in case of decoupling is maintained at 60 minutes. </a:t>
            </a:r>
            <a:endParaRPr lang="fr-FR" sz="1600" dirty="0" smtClean="0"/>
          </a:p>
          <a:p>
            <a:r>
              <a:rPr lang="en-GB" sz="1600" dirty="0" smtClean="0"/>
              <a:t>One party asked for a clear timeline for the implementation of shadow auctions.</a:t>
            </a:r>
            <a:endParaRPr lang="fr-FR" sz="1600" dirty="0" smtClean="0"/>
          </a:p>
          <a:p>
            <a:r>
              <a:rPr lang="en-GB" sz="1600" dirty="0" smtClean="0"/>
              <a:t>One </a:t>
            </a:r>
            <a:r>
              <a:rPr lang="en-GB" sz="1600" dirty="0" smtClean="0"/>
              <a:t>party stressed that shadow auctions and the </a:t>
            </a:r>
            <a:r>
              <a:rPr lang="en-US" sz="1600" dirty="0" smtClean="0"/>
              <a:t>operative procedures and timings related to them should be harmonized all across Europe</a:t>
            </a:r>
            <a:endParaRPr lang="fr-FR" sz="1600" dirty="0" smtClean="0"/>
          </a:p>
          <a:p>
            <a:r>
              <a:rPr lang="en-GB" sz="1600" dirty="0" smtClean="0"/>
              <a:t>One party stated the following ‘’...Regarding the price publication in fall-back situations, we reiterate that one of the strengths of the PCR is that there will be at least two PXs (the local PX and the PMB) capable of producing the price for each zone, so that any delays or force majeure should not have an impact as long as the PMB is authorized to publish the results in that case.””</a:t>
            </a:r>
            <a:endParaRPr lang="fr-FR" sz="1600" dirty="0" smtClean="0"/>
          </a:p>
          <a:p>
            <a:r>
              <a:rPr lang="en-US" sz="1600" dirty="0" smtClean="0"/>
              <a:t>On Party stated ‘’The transitional solution adopted for the SWE region (intraday auctions) should be replaced by the definitive solution as soon as possible. During this transitional period, yearly and monthly PTRs that can’t be used in the daily timeframe because of decoupling should be compensated with the full day-ahead market spread without any price cap in any case.’’</a:t>
            </a:r>
            <a:endParaRPr lang="fr-FR" sz="1600" dirty="0" smtClean="0"/>
          </a:p>
          <a:p>
            <a:endParaRPr lang="fr-FR" sz="1600" dirty="0" smtClean="0"/>
          </a:p>
          <a:p>
            <a:r>
              <a:rPr lang="en-US" sz="1600" dirty="0" smtClean="0"/>
              <a:t>One Party asked some specific questions/clarifications regarding the timings of fallback </a:t>
            </a:r>
            <a:r>
              <a:rPr lang="en-US" sz="1600" dirty="0" smtClean="0"/>
              <a:t>solutions (triggering timings, opening of order books in OMIE…).</a:t>
            </a:r>
            <a:endParaRPr lang="fr-FR" sz="1600" dirty="0" smtClean="0"/>
          </a:p>
        </p:txBody>
      </p:sp>
      <p:sp>
        <p:nvSpPr>
          <p:cNvPr id="4" name="Espace réservé du numéro de diapositive 3"/>
          <p:cNvSpPr>
            <a:spLocks noGrp="1"/>
          </p:cNvSpPr>
          <p:nvPr>
            <p:ph type="sldNum" sz="quarter" idx="10"/>
          </p:nvPr>
        </p:nvSpPr>
        <p:spPr/>
        <p:txBody>
          <a:bodyPr/>
          <a:lstStyle/>
          <a:p>
            <a:pPr>
              <a:defRPr/>
            </a:pPr>
            <a:fld id="{77D11853-2D08-4138-AB20-FDF90C9236CF}" type="slidenum">
              <a:rPr lang="fr-FR" smtClean="0"/>
              <a:pPr>
                <a:defRPr/>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Price and </a:t>
            </a:r>
            <a:r>
              <a:rPr lang="fr-FR" dirty="0" err="1" smtClean="0"/>
              <a:t>Bids</a:t>
            </a:r>
            <a:r>
              <a:rPr lang="fr-FR" dirty="0" smtClean="0"/>
              <a:t> caps</a:t>
            </a:r>
            <a:endParaRPr lang="fr-FR" dirty="0"/>
          </a:p>
        </p:txBody>
      </p:sp>
      <p:sp>
        <p:nvSpPr>
          <p:cNvPr id="3" name="Espace réservé du contenu 2"/>
          <p:cNvSpPr>
            <a:spLocks noGrp="1"/>
          </p:cNvSpPr>
          <p:nvPr>
            <p:ph idx="1"/>
          </p:nvPr>
        </p:nvSpPr>
        <p:spPr>
          <a:xfrm>
            <a:off x="457200" y="1052736"/>
            <a:ext cx="8229600" cy="4824512"/>
          </a:xfrm>
        </p:spPr>
        <p:txBody>
          <a:bodyPr/>
          <a:lstStyle/>
          <a:p>
            <a:r>
              <a:rPr lang="en-US" sz="2000" b="1" dirty="0" smtClean="0"/>
              <a:t>All participants supported the convergence of price and bid caps throughout Europe.</a:t>
            </a:r>
            <a:endParaRPr lang="fr-FR" sz="2000" b="1" dirty="0" smtClean="0"/>
          </a:p>
          <a:p>
            <a:r>
              <a:rPr lang="en-US" sz="2000" dirty="0" smtClean="0"/>
              <a:t>One party stressed ‘’… supports the process described in the last draft of the CACM network code, which requires market operators to develop a proposal on </a:t>
            </a:r>
            <a:r>
              <a:rPr lang="en-US" sz="2000" dirty="0" err="1" smtClean="0"/>
              <a:t>harmonised</a:t>
            </a:r>
            <a:r>
              <a:rPr lang="en-US" sz="2000" dirty="0" smtClean="0"/>
              <a:t> maximum and minimum bid prices to be applied in all Bidding Zones in order to prevent a distortion on cross-border flows and to do so as soon as practicably possible and within three months after the impact is identified</a:t>
            </a:r>
            <a:r>
              <a:rPr lang="en-US" sz="2000" dirty="0" smtClean="0"/>
              <a:t>.”</a:t>
            </a:r>
            <a:endParaRPr lang="fr-FR" sz="2000" dirty="0" smtClean="0"/>
          </a:p>
          <a:p>
            <a:r>
              <a:rPr lang="en-US" sz="2000" dirty="0" smtClean="0"/>
              <a:t>The process described by the CACM network code was cited by a second party, who also stressed that ‘’… In this process system operators and NRAs will consider possible negative effects on each wholesale power market according to the national regulatory framework.’’</a:t>
            </a:r>
            <a:endParaRPr lang="fr-FR" sz="2000" dirty="0"/>
          </a:p>
        </p:txBody>
      </p:sp>
      <p:sp>
        <p:nvSpPr>
          <p:cNvPr id="4" name="Espace réservé du numéro de diapositive 3"/>
          <p:cNvSpPr>
            <a:spLocks noGrp="1"/>
          </p:cNvSpPr>
          <p:nvPr>
            <p:ph type="sldNum" sz="quarter" idx="10"/>
          </p:nvPr>
        </p:nvSpPr>
        <p:spPr/>
        <p:txBody>
          <a:bodyPr/>
          <a:lstStyle/>
          <a:p>
            <a:pPr>
              <a:defRPr/>
            </a:pPr>
            <a:fld id="{77D11853-2D08-4138-AB20-FDF90C9236CF}" type="slidenum">
              <a:rPr lang="fr-FR" smtClean="0"/>
              <a:pPr>
                <a:defRPr/>
              </a:pPr>
              <a:t>6</a:t>
            </a:fld>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Import-Export</a:t>
            </a:r>
            <a:r>
              <a:rPr lang="fr-FR" dirty="0" smtClean="0"/>
              <a:t> </a:t>
            </a:r>
            <a:r>
              <a:rPr lang="fr-FR" dirty="0" err="1" smtClean="0"/>
              <a:t>Rules</a:t>
            </a:r>
            <a:endParaRPr lang="fr-FR" dirty="0"/>
          </a:p>
        </p:txBody>
      </p:sp>
      <p:sp>
        <p:nvSpPr>
          <p:cNvPr id="3" name="Espace réservé du contenu 2"/>
          <p:cNvSpPr>
            <a:spLocks noGrp="1"/>
          </p:cNvSpPr>
          <p:nvPr>
            <p:ph idx="1"/>
          </p:nvPr>
        </p:nvSpPr>
        <p:spPr>
          <a:xfrm>
            <a:off x="457200" y="1340768"/>
            <a:ext cx="8229600" cy="4536480"/>
          </a:xfrm>
        </p:spPr>
        <p:txBody>
          <a:bodyPr/>
          <a:lstStyle/>
          <a:p>
            <a:r>
              <a:rPr lang="en-US" sz="2000" dirty="0" smtClean="0"/>
              <a:t>One Party asked the following question</a:t>
            </a:r>
            <a:r>
              <a:rPr lang="en-US" sz="2000" dirty="0" smtClean="0"/>
              <a:t>:</a:t>
            </a:r>
            <a:endParaRPr lang="fr-FR" sz="2000" dirty="0" smtClean="0"/>
          </a:p>
          <a:p>
            <a:r>
              <a:rPr lang="en-US" sz="2000" dirty="0" smtClean="0"/>
              <a:t>“In the proposed version of the Rules the following sentence has been deleted (and </a:t>
            </a:r>
            <a:r>
              <a:rPr lang="en-US" sz="2000" dirty="0" smtClean="0"/>
              <a:t>the corresponding </a:t>
            </a:r>
            <a:r>
              <a:rPr lang="en-US" sz="2000" dirty="0" smtClean="0"/>
              <a:t>Appendix has been deleted as well): </a:t>
            </a:r>
            <a:r>
              <a:rPr lang="en-US" sz="2000" i="1" dirty="0" smtClean="0"/>
              <a:t>“RTE Notifies the User its List of Transactions based on the model in APPENDIX 7 updated after each accepted request.” </a:t>
            </a:r>
            <a:r>
              <a:rPr lang="en-US" sz="2000" dirty="0" smtClean="0"/>
              <a:t>We would like to know the justification of this elimination.”</a:t>
            </a:r>
            <a:endParaRPr lang="fr-FR" sz="2000" dirty="0" smtClean="0"/>
          </a:p>
          <a:p>
            <a:pPr>
              <a:buNone/>
            </a:pPr>
            <a:r>
              <a:rPr lang="en-US" sz="2000" dirty="0" smtClean="0"/>
              <a:t> </a:t>
            </a:r>
            <a:endParaRPr lang="fr-FR" sz="2000" dirty="0" smtClean="0"/>
          </a:p>
          <a:p>
            <a:r>
              <a:rPr lang="en-US" sz="2000" dirty="0" smtClean="0"/>
              <a:t>No other answers were received concerning Import-Export Rules.</a:t>
            </a:r>
            <a:endParaRPr lang="fr-FR" sz="2000" dirty="0" smtClean="0"/>
          </a:p>
          <a:p>
            <a:endParaRPr lang="fr-FR" sz="2000" dirty="0"/>
          </a:p>
        </p:txBody>
      </p:sp>
      <p:sp>
        <p:nvSpPr>
          <p:cNvPr id="4" name="Espace réservé du numéro de diapositive 3"/>
          <p:cNvSpPr>
            <a:spLocks noGrp="1"/>
          </p:cNvSpPr>
          <p:nvPr>
            <p:ph type="sldNum" sz="quarter" idx="10"/>
          </p:nvPr>
        </p:nvSpPr>
        <p:spPr/>
        <p:txBody>
          <a:bodyPr/>
          <a:lstStyle/>
          <a:p>
            <a:pPr>
              <a:defRPr/>
            </a:pPr>
            <a:fld id="{77D11853-2D08-4138-AB20-FDF90C9236CF}" type="slidenum">
              <a:rPr lang="fr-FR" smtClean="0"/>
              <a:pPr>
                <a:defRPr/>
              </a:pPr>
              <a:t>7</a:t>
            </a:fld>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en-US" b="1" dirty="0" smtClean="0"/>
              <a:t>Other evolutions and improvements</a:t>
            </a:r>
            <a:endParaRPr lang="fr-FR" b="1" dirty="0"/>
          </a:p>
        </p:txBody>
      </p:sp>
      <p:sp>
        <p:nvSpPr>
          <p:cNvPr id="3" name="Espace réservé du contenu 2"/>
          <p:cNvSpPr>
            <a:spLocks noGrp="1"/>
          </p:cNvSpPr>
          <p:nvPr>
            <p:ph idx="1"/>
          </p:nvPr>
        </p:nvSpPr>
        <p:spPr>
          <a:xfrm>
            <a:off x="457200" y="1052736"/>
            <a:ext cx="8229600" cy="4824512"/>
          </a:xfrm>
        </p:spPr>
        <p:txBody>
          <a:bodyPr/>
          <a:lstStyle/>
          <a:p>
            <a:r>
              <a:rPr lang="en-US" sz="2800" dirty="0" smtClean="0"/>
              <a:t>One Party listed the following points:</a:t>
            </a:r>
            <a:endParaRPr lang="fr-FR" sz="2800" dirty="0" smtClean="0"/>
          </a:p>
          <a:p>
            <a:pPr lvl="1"/>
            <a:r>
              <a:rPr lang="en-GB" dirty="0" smtClean="0"/>
              <a:t>“Remove the need to nominate to both RTE and REE the use of long-term capacity rights.</a:t>
            </a:r>
            <a:endParaRPr lang="fr-FR" dirty="0" smtClean="0"/>
          </a:p>
          <a:p>
            <a:pPr lvl="1"/>
            <a:r>
              <a:rPr lang="en-GB" dirty="0" smtClean="0"/>
              <a:t>Harmonise the trading rules: portfolio bidding, complex conditions and price cap/floor in both sides of the interconnection.</a:t>
            </a:r>
            <a:endParaRPr lang="fr-FR" dirty="0" smtClean="0"/>
          </a:p>
          <a:p>
            <a:pPr lvl="1"/>
            <a:r>
              <a:rPr lang="en-GB" dirty="0" smtClean="0"/>
              <a:t>Remove the caps for compensations in the case of capacity reductions at the interconnections, paying the full market spread. At least, remove all caps except a monthly global cap for compensations equal to the net auctions income.</a:t>
            </a:r>
            <a:endParaRPr lang="fr-FR" dirty="0" smtClean="0"/>
          </a:p>
          <a:p>
            <a:pPr lvl="1"/>
            <a:r>
              <a:rPr lang="en-GB" dirty="0" smtClean="0"/>
              <a:t>Merge Portugal and Spain in a single price area. In order to gain economic efficiency and increase competition in the market.</a:t>
            </a:r>
            <a:endParaRPr lang="fr-FR" dirty="0" smtClean="0"/>
          </a:p>
          <a:p>
            <a:pPr lvl="1"/>
            <a:r>
              <a:rPr lang="en-GB" dirty="0" smtClean="0"/>
              <a:t>Finally, extend the continuous intraday trading platform running in France to the peninsula, so that Portuguese facilities may gain direct access to the French market in the intraday timeframe”. </a:t>
            </a:r>
            <a:endParaRPr lang="fr-FR" dirty="0" smtClean="0"/>
          </a:p>
          <a:p>
            <a:pPr lvl="1"/>
            <a:endParaRPr lang="fr-FR" sz="1200" dirty="0" smtClean="0"/>
          </a:p>
        </p:txBody>
      </p:sp>
      <p:sp>
        <p:nvSpPr>
          <p:cNvPr id="4" name="Espace réservé du numéro de diapositive 3"/>
          <p:cNvSpPr>
            <a:spLocks noGrp="1"/>
          </p:cNvSpPr>
          <p:nvPr>
            <p:ph type="sldNum" sz="quarter" idx="10"/>
          </p:nvPr>
        </p:nvSpPr>
        <p:spPr/>
        <p:txBody>
          <a:bodyPr/>
          <a:lstStyle/>
          <a:p>
            <a:pPr>
              <a:defRPr/>
            </a:pPr>
            <a:fld id="{77D11853-2D08-4138-AB20-FDF90C9236CF}" type="slidenum">
              <a:rPr lang="fr-FR" smtClean="0"/>
              <a:pPr>
                <a:defRPr/>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en-US" b="1" dirty="0" smtClean="0"/>
              <a:t>Other evolutions and improvements</a:t>
            </a:r>
            <a:endParaRPr lang="fr-FR" b="1" dirty="0"/>
          </a:p>
        </p:txBody>
      </p:sp>
      <p:sp>
        <p:nvSpPr>
          <p:cNvPr id="3" name="Espace réservé du contenu 2"/>
          <p:cNvSpPr>
            <a:spLocks noGrp="1"/>
          </p:cNvSpPr>
          <p:nvPr>
            <p:ph idx="1"/>
          </p:nvPr>
        </p:nvSpPr>
        <p:spPr>
          <a:xfrm>
            <a:off x="457200" y="1052736"/>
            <a:ext cx="8229600" cy="4824512"/>
          </a:xfrm>
        </p:spPr>
        <p:txBody>
          <a:bodyPr/>
          <a:lstStyle/>
          <a:p>
            <a:r>
              <a:rPr lang="en-US" sz="2000" dirty="0" smtClean="0"/>
              <a:t>One Party gave the following examples for further harmonization’s of practices and procedures: ‘’Balance Responsible Parties, portfolio offers and nomination of programs directly to the TSO should be introduced in SWE region’’.</a:t>
            </a:r>
            <a:endParaRPr lang="fr-FR" sz="2000" dirty="0" smtClean="0"/>
          </a:p>
          <a:p>
            <a:pPr>
              <a:buNone/>
            </a:pPr>
            <a:endParaRPr lang="en-US" sz="2000" dirty="0" smtClean="0"/>
          </a:p>
          <a:p>
            <a:r>
              <a:rPr lang="en-US" sz="2000" dirty="0" smtClean="0"/>
              <a:t>One </a:t>
            </a:r>
            <a:r>
              <a:rPr lang="en-US" sz="2000" dirty="0" smtClean="0"/>
              <a:t>party suggested ‘’A second consultation round would be useful after the market coupling and the shadow auctions have been implemented, ca end 2014, in order to assess how the project is working and gather views on what could be improved then.’’</a:t>
            </a:r>
          </a:p>
          <a:p>
            <a:endParaRPr lang="en-US" sz="2000" dirty="0" smtClean="0"/>
          </a:p>
          <a:p>
            <a:endParaRPr lang="fr-FR" sz="2000" dirty="0" smtClean="0"/>
          </a:p>
          <a:p>
            <a:endParaRPr lang="en-US" sz="2000" dirty="0" smtClean="0"/>
          </a:p>
        </p:txBody>
      </p:sp>
      <p:sp>
        <p:nvSpPr>
          <p:cNvPr id="4" name="Espace réservé du numéro de diapositive 3"/>
          <p:cNvSpPr>
            <a:spLocks noGrp="1"/>
          </p:cNvSpPr>
          <p:nvPr>
            <p:ph type="sldNum" sz="quarter" idx="10"/>
          </p:nvPr>
        </p:nvSpPr>
        <p:spPr/>
        <p:txBody>
          <a:bodyPr/>
          <a:lstStyle/>
          <a:p>
            <a:pPr>
              <a:defRPr/>
            </a:pPr>
            <a:fld id="{77D11853-2D08-4138-AB20-FDF90C9236CF}" type="slidenum">
              <a:rPr lang="fr-FR" smtClean="0"/>
              <a:pPr>
                <a:defRPr/>
              </a:pPr>
              <a:t>9</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st05">
  <a:themeElements>
    <a:clrScheme name="test05 16">
      <a:dk1>
        <a:srgbClr val="333333"/>
      </a:dk1>
      <a:lt1>
        <a:srgbClr val="FFFFFF"/>
      </a:lt1>
      <a:dk2>
        <a:srgbClr val="5F929E"/>
      </a:dk2>
      <a:lt2>
        <a:srgbClr val="808080"/>
      </a:lt2>
      <a:accent1>
        <a:srgbClr val="FFFFFF"/>
      </a:accent1>
      <a:accent2>
        <a:srgbClr val="5D273A"/>
      </a:accent2>
      <a:accent3>
        <a:srgbClr val="FFFFFF"/>
      </a:accent3>
      <a:accent4>
        <a:srgbClr val="2A2A2A"/>
      </a:accent4>
      <a:accent5>
        <a:srgbClr val="FFFFFF"/>
      </a:accent5>
      <a:accent6>
        <a:srgbClr val="532234"/>
      </a:accent6>
      <a:hlink>
        <a:srgbClr val="67BD67"/>
      </a:hlink>
      <a:folHlink>
        <a:srgbClr val="99CC00"/>
      </a:folHlink>
    </a:clrScheme>
    <a:fontScheme name="tes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s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s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s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s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s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s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s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s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s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s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s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s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st05 13">
        <a:dk1>
          <a:srgbClr val="333333"/>
        </a:dk1>
        <a:lt1>
          <a:srgbClr val="FFFFFF"/>
        </a:lt1>
        <a:dk2>
          <a:srgbClr val="4E8390"/>
        </a:dk2>
        <a:lt2>
          <a:srgbClr val="808080"/>
        </a:lt2>
        <a:accent1>
          <a:srgbClr val="FFFFFF"/>
        </a:accent1>
        <a:accent2>
          <a:srgbClr val="5D273A"/>
        </a:accent2>
        <a:accent3>
          <a:srgbClr val="FFFFFF"/>
        </a:accent3>
        <a:accent4>
          <a:srgbClr val="2A2A2A"/>
        </a:accent4>
        <a:accent5>
          <a:srgbClr val="FFFFFF"/>
        </a:accent5>
        <a:accent6>
          <a:srgbClr val="532234"/>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st05 14">
        <a:dk1>
          <a:srgbClr val="333333"/>
        </a:dk1>
        <a:lt1>
          <a:srgbClr val="FFFFFF"/>
        </a:lt1>
        <a:dk2>
          <a:srgbClr val="4E8390"/>
        </a:dk2>
        <a:lt2>
          <a:srgbClr val="808080"/>
        </a:lt2>
        <a:accent1>
          <a:srgbClr val="FFFFFF"/>
        </a:accent1>
        <a:accent2>
          <a:srgbClr val="5D273A"/>
        </a:accent2>
        <a:accent3>
          <a:srgbClr val="FFFFFF"/>
        </a:accent3>
        <a:accent4>
          <a:srgbClr val="2A2A2A"/>
        </a:accent4>
        <a:accent5>
          <a:srgbClr val="FFFFFF"/>
        </a:accent5>
        <a:accent6>
          <a:srgbClr val="532234"/>
        </a:accent6>
        <a:hlink>
          <a:srgbClr val="7A906B"/>
        </a:hlink>
        <a:folHlink>
          <a:srgbClr val="99CC00"/>
        </a:folHlink>
      </a:clrScheme>
      <a:clrMap bg1="lt1" tx1="dk1" bg2="lt2" tx2="dk2" accent1="accent1" accent2="accent2" accent3="accent3" accent4="accent4" accent5="accent5" accent6="accent6" hlink="hlink" folHlink="folHlink"/>
    </a:extraClrScheme>
    <a:extraClrScheme>
      <a:clrScheme name="test05 15">
        <a:dk1>
          <a:srgbClr val="333333"/>
        </a:dk1>
        <a:lt1>
          <a:srgbClr val="FFFFFF"/>
        </a:lt1>
        <a:dk2>
          <a:srgbClr val="4E8390"/>
        </a:dk2>
        <a:lt2>
          <a:srgbClr val="808080"/>
        </a:lt2>
        <a:accent1>
          <a:srgbClr val="FFFFFF"/>
        </a:accent1>
        <a:accent2>
          <a:srgbClr val="5D273A"/>
        </a:accent2>
        <a:accent3>
          <a:srgbClr val="FFFFFF"/>
        </a:accent3>
        <a:accent4>
          <a:srgbClr val="2A2A2A"/>
        </a:accent4>
        <a:accent5>
          <a:srgbClr val="FFFFFF"/>
        </a:accent5>
        <a:accent6>
          <a:srgbClr val="532234"/>
        </a:accent6>
        <a:hlink>
          <a:srgbClr val="67BD67"/>
        </a:hlink>
        <a:folHlink>
          <a:srgbClr val="99CC00"/>
        </a:folHlink>
      </a:clrScheme>
      <a:clrMap bg1="lt1" tx1="dk1" bg2="lt2" tx2="dk2" accent1="accent1" accent2="accent2" accent3="accent3" accent4="accent4" accent5="accent5" accent6="accent6" hlink="hlink" folHlink="folHlink"/>
    </a:extraClrScheme>
    <a:extraClrScheme>
      <a:clrScheme name="test05 16">
        <a:dk1>
          <a:srgbClr val="333333"/>
        </a:dk1>
        <a:lt1>
          <a:srgbClr val="FFFFFF"/>
        </a:lt1>
        <a:dk2>
          <a:srgbClr val="5F929E"/>
        </a:dk2>
        <a:lt2>
          <a:srgbClr val="808080"/>
        </a:lt2>
        <a:accent1>
          <a:srgbClr val="FFFFFF"/>
        </a:accent1>
        <a:accent2>
          <a:srgbClr val="5D273A"/>
        </a:accent2>
        <a:accent3>
          <a:srgbClr val="FFFFFF"/>
        </a:accent3>
        <a:accent4>
          <a:srgbClr val="2A2A2A"/>
        </a:accent4>
        <a:accent5>
          <a:srgbClr val="FFFFFF"/>
        </a:accent5>
        <a:accent6>
          <a:srgbClr val="532234"/>
        </a:accent6>
        <a:hlink>
          <a:srgbClr val="67BD67"/>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dele_01">
  <a:themeElements>
    <a:clrScheme name="">
      <a:dk1>
        <a:srgbClr val="333333"/>
      </a:dk1>
      <a:lt1>
        <a:srgbClr val="FFFFFF"/>
      </a:lt1>
      <a:dk2>
        <a:srgbClr val="5F929E"/>
      </a:dk2>
      <a:lt2>
        <a:srgbClr val="808080"/>
      </a:lt2>
      <a:accent1>
        <a:srgbClr val="6AA1AE"/>
      </a:accent1>
      <a:accent2>
        <a:srgbClr val="EE7F00"/>
      </a:accent2>
      <a:accent3>
        <a:srgbClr val="FFFFFF"/>
      </a:accent3>
      <a:accent4>
        <a:srgbClr val="2A2A2A"/>
      </a:accent4>
      <a:accent5>
        <a:srgbClr val="B9CDD3"/>
      </a:accent5>
      <a:accent6>
        <a:srgbClr val="D87200"/>
      </a:accent6>
      <a:hlink>
        <a:srgbClr val="67BD67"/>
      </a:hlink>
      <a:folHlink>
        <a:srgbClr val="99CC00"/>
      </a:folHlink>
    </a:clrScheme>
    <a:fontScheme name="modele_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ele_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e_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e_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e_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e_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e_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e_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e_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e_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e_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e_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e_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ele_01 13">
        <a:dk1>
          <a:srgbClr val="333333"/>
        </a:dk1>
        <a:lt1>
          <a:srgbClr val="FFFFFF"/>
        </a:lt1>
        <a:dk2>
          <a:srgbClr val="4E8390"/>
        </a:dk2>
        <a:lt2>
          <a:srgbClr val="808080"/>
        </a:lt2>
        <a:accent1>
          <a:srgbClr val="FFFFFF"/>
        </a:accent1>
        <a:accent2>
          <a:srgbClr val="5D273A"/>
        </a:accent2>
        <a:accent3>
          <a:srgbClr val="FFFFFF"/>
        </a:accent3>
        <a:accent4>
          <a:srgbClr val="2A2A2A"/>
        </a:accent4>
        <a:accent5>
          <a:srgbClr val="FFFFFF"/>
        </a:accent5>
        <a:accent6>
          <a:srgbClr val="532234"/>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e_01 14">
        <a:dk1>
          <a:srgbClr val="333333"/>
        </a:dk1>
        <a:lt1>
          <a:srgbClr val="FFFFFF"/>
        </a:lt1>
        <a:dk2>
          <a:srgbClr val="4E8390"/>
        </a:dk2>
        <a:lt2>
          <a:srgbClr val="808080"/>
        </a:lt2>
        <a:accent1>
          <a:srgbClr val="FFFFFF"/>
        </a:accent1>
        <a:accent2>
          <a:srgbClr val="5D273A"/>
        </a:accent2>
        <a:accent3>
          <a:srgbClr val="FFFFFF"/>
        </a:accent3>
        <a:accent4>
          <a:srgbClr val="2A2A2A"/>
        </a:accent4>
        <a:accent5>
          <a:srgbClr val="FFFFFF"/>
        </a:accent5>
        <a:accent6>
          <a:srgbClr val="532234"/>
        </a:accent6>
        <a:hlink>
          <a:srgbClr val="7A906B"/>
        </a:hlink>
        <a:folHlink>
          <a:srgbClr val="99CC00"/>
        </a:folHlink>
      </a:clrScheme>
      <a:clrMap bg1="lt1" tx1="dk1" bg2="lt2" tx2="dk2" accent1="accent1" accent2="accent2" accent3="accent3" accent4="accent4" accent5="accent5" accent6="accent6" hlink="hlink" folHlink="folHlink"/>
    </a:extraClrScheme>
    <a:extraClrScheme>
      <a:clrScheme name="modele_01 15">
        <a:dk1>
          <a:srgbClr val="333333"/>
        </a:dk1>
        <a:lt1>
          <a:srgbClr val="FFFFFF"/>
        </a:lt1>
        <a:dk2>
          <a:srgbClr val="4E8390"/>
        </a:dk2>
        <a:lt2>
          <a:srgbClr val="808080"/>
        </a:lt2>
        <a:accent1>
          <a:srgbClr val="FFFFFF"/>
        </a:accent1>
        <a:accent2>
          <a:srgbClr val="5D273A"/>
        </a:accent2>
        <a:accent3>
          <a:srgbClr val="FFFFFF"/>
        </a:accent3>
        <a:accent4>
          <a:srgbClr val="2A2A2A"/>
        </a:accent4>
        <a:accent5>
          <a:srgbClr val="FFFFFF"/>
        </a:accent5>
        <a:accent6>
          <a:srgbClr val="532234"/>
        </a:accent6>
        <a:hlink>
          <a:srgbClr val="67BD67"/>
        </a:hlink>
        <a:folHlink>
          <a:srgbClr val="99CC00"/>
        </a:folHlink>
      </a:clrScheme>
      <a:clrMap bg1="lt1" tx1="dk1" bg2="lt2" tx2="dk2" accent1="accent1" accent2="accent2" accent3="accent3" accent4="accent4" accent5="accent5" accent6="accent6" hlink="hlink" folHlink="folHlink"/>
    </a:extraClrScheme>
    <a:extraClrScheme>
      <a:clrScheme name="modele_01 16">
        <a:dk1>
          <a:srgbClr val="333333"/>
        </a:dk1>
        <a:lt1>
          <a:srgbClr val="FFFFFF"/>
        </a:lt1>
        <a:dk2>
          <a:srgbClr val="5F929E"/>
        </a:dk2>
        <a:lt2>
          <a:srgbClr val="808080"/>
        </a:lt2>
        <a:accent1>
          <a:srgbClr val="FFFFFF"/>
        </a:accent1>
        <a:accent2>
          <a:srgbClr val="5D273A"/>
        </a:accent2>
        <a:accent3>
          <a:srgbClr val="FFFFFF"/>
        </a:accent3>
        <a:accent4>
          <a:srgbClr val="2A2A2A"/>
        </a:accent4>
        <a:accent5>
          <a:srgbClr val="FFFFFF"/>
        </a:accent5>
        <a:accent6>
          <a:srgbClr val="532234"/>
        </a:accent6>
        <a:hlink>
          <a:srgbClr val="67BD67"/>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F67099C586824A8885EF988B0910EF" ma:contentTypeVersion="21" ma:contentTypeDescription="Create a new document." ma:contentTypeScope="" ma:versionID="27ce5b2309c4f9daa59aa9009b05eaf0">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ACER-2015-01034</_dlc_DocId>
    <_dlc_DocIdUrl xmlns="985daa2e-53d8-4475-82b8-9c7d25324e34">
      <Url>http://s-do-prod-ap/en/Electricity/Regional_initiatives/Meetings/15th%20SWE%20IG%20meeting/_layouts/DocIdRedir.aspx?ID=ACER-2015-01034</Url>
      <Description>ACER-2015-01034</Description>
    </_dlc_DocIdUrl>
    <ACER_Abstract xmlns="985daa2e-53d8-4475-82b8-9c7d25324e34"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525C1E-20F8-46D7-9F8F-4C898DBC19F2}"/>
</file>

<file path=customXml/itemProps2.xml><?xml version="1.0" encoding="utf-8"?>
<ds:datastoreItem xmlns:ds="http://schemas.openxmlformats.org/officeDocument/2006/customXml" ds:itemID="{FDA5CC69-F561-4B23-95CD-D4552845F5A7}"/>
</file>

<file path=customXml/itemProps3.xml><?xml version="1.0" encoding="utf-8"?>
<ds:datastoreItem xmlns:ds="http://schemas.openxmlformats.org/officeDocument/2006/customXml" ds:itemID="{BE1ECDE5-1E33-43BA-B898-EA873CE22F3C}"/>
</file>

<file path=customXml/itemProps4.xml><?xml version="1.0" encoding="utf-8"?>
<ds:datastoreItem xmlns:ds="http://schemas.openxmlformats.org/officeDocument/2006/customXml" ds:itemID="{3DAA2752-227A-49F1-BF71-ED2FDAC30975}"/>
</file>

<file path=docProps/app.xml><?xml version="1.0" encoding="utf-8"?>
<Properties xmlns="http://schemas.openxmlformats.org/officeDocument/2006/extended-properties" xmlns:vt="http://schemas.openxmlformats.org/officeDocument/2006/docPropsVTypes">
  <Template/>
  <TotalTime>908</TotalTime>
  <Words>1591</Words>
  <Application>Microsoft Office PowerPoint</Application>
  <PresentationFormat>Affichage à l'écran (4:3)</PresentationFormat>
  <Paragraphs>86</Paragraphs>
  <Slides>9</Slides>
  <Notes>7</Notes>
  <HiddenSlides>0</HiddenSlides>
  <MMClips>0</MMClips>
  <ScaleCrop>false</ScaleCrop>
  <HeadingPairs>
    <vt:vector size="4" baseType="variant">
      <vt:variant>
        <vt:lpstr>Thème</vt:lpstr>
      </vt:variant>
      <vt:variant>
        <vt:i4>2</vt:i4>
      </vt:variant>
      <vt:variant>
        <vt:lpstr>Titres des diapositives</vt:lpstr>
      </vt:variant>
      <vt:variant>
        <vt:i4>9</vt:i4>
      </vt:variant>
    </vt:vector>
  </HeadingPairs>
  <TitlesOfParts>
    <vt:vector size="11" baseType="lpstr">
      <vt:lpstr>test05</vt:lpstr>
      <vt:lpstr>modele_01</vt:lpstr>
      <vt:lpstr>Feedback on the SWE coupling Public Consultation</vt:lpstr>
      <vt:lpstr>The consultation</vt:lpstr>
      <vt:lpstr>Day Ahead Market Coupling Main Principles</vt:lpstr>
      <vt:lpstr>Timings and price coupling scenarios</vt:lpstr>
      <vt:lpstr>Fallback solution</vt:lpstr>
      <vt:lpstr>Price and Bids caps</vt:lpstr>
      <vt:lpstr>Import-Export Rules</vt:lpstr>
      <vt:lpstr>Other evolutions and improvements</vt:lpstr>
      <vt:lpstr>Other evolutions and improvements</vt:lpstr>
    </vt:vector>
  </TitlesOfParts>
  <Company>RTE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dc:title>
  <dc:creator>Priscille</dc:creator>
  <cp:lastModifiedBy>BARBIERI Galileo</cp:lastModifiedBy>
  <cp:revision>143</cp:revision>
  <dcterms:created xsi:type="dcterms:W3CDTF">2008-10-05T10:55:58Z</dcterms:created>
  <dcterms:modified xsi:type="dcterms:W3CDTF">2014-04-07T08:02:50Z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0x01010097F67099C586824A8885EF988B0910EF</vt:lpwstr>
  </property>
  <property fmtid="{D5CDD505-2E9C-101B-9397-08002B2CF9AE}" pid="3" name="_dlc_DocIdItemGuid">
    <vt:lpwstr>4baf2a85-9a2b-44e0-873a-1c9b71317e47</vt:lpwstr>
  </property>
</Properties>
</file>